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8" r:id="rId4"/>
    <p:sldId id="259" r:id="rId5"/>
    <p:sldId id="260" r:id="rId6"/>
    <p:sldId id="261" r:id="rId7"/>
    <p:sldId id="263" r:id="rId8"/>
    <p:sldId id="262" r:id="rId9"/>
    <p:sldId id="264" r:id="rId10"/>
    <p:sldId id="281" r:id="rId11"/>
    <p:sldId id="265" r:id="rId12"/>
    <p:sldId id="266" r:id="rId13"/>
    <p:sldId id="275" r:id="rId14"/>
    <p:sldId id="274" r:id="rId15"/>
    <p:sldId id="272" r:id="rId16"/>
    <p:sldId id="273" r:id="rId17"/>
    <p:sldId id="271" r:id="rId18"/>
    <p:sldId id="270" r:id="rId19"/>
    <p:sldId id="269" r:id="rId20"/>
    <p:sldId id="282" r:id="rId21"/>
    <p:sldId id="268" r:id="rId22"/>
    <p:sldId id="279" r:id="rId23"/>
    <p:sldId id="280" r:id="rId24"/>
    <p:sldId id="278" r:id="rId25"/>
    <p:sldId id="277" r:id="rId26"/>
    <p:sldId id="276" r:id="rId27"/>
  </p:sldIdLst>
  <p:sldSz cx="12192000" cy="6858000"/>
  <p:notesSz cx="6858000" cy="9144000"/>
  <p:embeddedFontLst>
    <p:embeddedFont>
      <p:font typeface="Calibri" panose="020F0502020204030204" pitchFamily="34" charset="0"/>
      <p:regular r:id="rId28"/>
      <p:bold r:id="rId29"/>
      <p:italic r:id="rId30"/>
      <p:boldItalic r:id="rId31"/>
    </p:embeddedFont>
    <p:embeddedFont>
      <p:font typeface="Calibri Light" panose="020F0302020204030204" pitchFamily="34" charset="0"/>
      <p:regular r:id="rId32"/>
      <p:italic r:id="rId33"/>
    </p:embeddedFont>
    <p:embeddedFont>
      <p:font typeface="Montserrat Black" panose="00000A00000000000000" pitchFamily="2" charset="-52"/>
      <p:bold r:id="rId34"/>
    </p:embeddedFont>
  </p:embeddedFont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1717"/>
    <a:srgbClr val="F65208"/>
    <a:srgbClr val="F86B2C"/>
    <a:srgbClr val="492B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3" autoAdjust="0"/>
    <p:restoredTop sz="94660"/>
  </p:normalViewPr>
  <p:slideViewPr>
    <p:cSldViewPr snapToGrid="0">
      <p:cViewPr varScale="1">
        <p:scale>
          <a:sx n="77" d="100"/>
          <a:sy n="77" d="100"/>
        </p:scale>
        <p:origin x="84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3.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_rels/data2.xml.rels><?xml version="1.0" encoding="UTF-8" standalone="yes"?>
<Relationships xmlns="http://schemas.openxmlformats.org/package/2006/relationships"><Relationship Id="rId1" Type="http://schemas.openxmlformats.org/officeDocument/2006/relationships/hyperlink" Target="https://www.ed-star.ru/pravlenie-elizavety-petrovny.html" TargetMode="External"/></Relationships>
</file>

<file path=ppt/diagrams/_rels/drawing2.xml.rels><?xml version="1.0" encoding="UTF-8" standalone="yes"?>
<Relationships xmlns="http://schemas.openxmlformats.org/package/2006/relationships"><Relationship Id="rId1" Type="http://schemas.openxmlformats.org/officeDocument/2006/relationships/hyperlink" Target="https://www.ed-star.ru/pravlenie-elizavety-petrovny.html" TargetMode="Externa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3663E5-5725-480B-B495-55E772EA4950}" type="doc">
      <dgm:prSet loTypeId="urn:microsoft.com/office/officeart/2008/layout/LinedList" loCatId="hierarchy" qsTypeId="urn:microsoft.com/office/officeart/2005/8/quickstyle/3d2" qsCatId="3D" csTypeId="urn:microsoft.com/office/officeart/2005/8/colors/accent2_2" csCatId="accent2" phldr="1"/>
      <dgm:spPr/>
      <dgm:t>
        <a:bodyPr/>
        <a:lstStyle/>
        <a:p>
          <a:endParaRPr lang="ru-RU"/>
        </a:p>
      </dgm:t>
    </dgm:pt>
    <dgm:pt modelId="{581DC50F-A7B4-48BA-A84A-64C89577F875}">
      <dgm:prSet phldrT="[Текст]" custT="1"/>
      <dgm:spPr/>
      <dgm:t>
        <a:bodyPr/>
        <a:lstStyle/>
        <a:p>
          <a:r>
            <a:rPr lang="ru-RU" sz="1800" dirty="0">
              <a:solidFill>
                <a:schemeClr val="bg1"/>
              </a:solidFill>
              <a:latin typeface="Montserrat Black" panose="00000A00000000000000" pitchFamily="2" charset="-52"/>
            </a:rPr>
            <a:t>Маленькая </a:t>
          </a:r>
          <a:r>
            <a:rPr lang="ru-RU" sz="1800" dirty="0">
              <a:solidFill>
                <a:srgbClr val="F65208"/>
              </a:solidFill>
              <a:latin typeface="Montserrat Black" panose="00000A00000000000000" pitchFamily="2" charset="-52"/>
            </a:rPr>
            <a:t>страсть</a:t>
          </a:r>
          <a:r>
            <a:rPr lang="ru-RU" sz="1800" dirty="0">
              <a:solidFill>
                <a:schemeClr val="bg1"/>
              </a:solidFill>
              <a:latin typeface="Montserrat Black" panose="00000A00000000000000" pitchFamily="2" charset="-52"/>
            </a:rPr>
            <a:t> императрицы к платьям</a:t>
          </a:r>
        </a:p>
      </dgm:t>
    </dgm:pt>
    <dgm:pt modelId="{BF1B675F-4C9B-4827-B2F3-7197FE799294}" type="parTrans" cxnId="{6CD2873B-1755-4CF2-BC9A-4F6452CAA6E5}">
      <dgm:prSet/>
      <dgm:spPr/>
      <dgm:t>
        <a:bodyPr/>
        <a:lstStyle/>
        <a:p>
          <a:endParaRPr lang="ru-RU" sz="2000">
            <a:solidFill>
              <a:schemeClr val="bg1"/>
            </a:solidFill>
          </a:endParaRPr>
        </a:p>
      </dgm:t>
    </dgm:pt>
    <dgm:pt modelId="{DE07F951-3EEF-46CE-ABF3-9682AC77D788}" type="sibTrans" cxnId="{6CD2873B-1755-4CF2-BC9A-4F6452CAA6E5}">
      <dgm:prSet/>
      <dgm:spPr/>
      <dgm:t>
        <a:bodyPr/>
        <a:lstStyle/>
        <a:p>
          <a:endParaRPr lang="ru-RU" sz="2000">
            <a:solidFill>
              <a:schemeClr val="bg1"/>
            </a:solidFill>
          </a:endParaRPr>
        </a:p>
      </dgm:t>
    </dgm:pt>
    <dgm:pt modelId="{4F37059B-0DB6-4561-AA98-B10013EC7D8F}">
      <dgm:prSet phldrT="[Текст]" custT="1"/>
      <dgm:spPr/>
      <dgm:t>
        <a:bodyPr/>
        <a:lstStyle/>
        <a:p>
          <a:endParaRPr lang="ru-RU" sz="2000" b="0" i="0">
            <a:solidFill>
              <a:schemeClr val="bg1"/>
            </a:solidFill>
            <a:latin typeface="Montserrat Black" panose="00000A00000000000000" pitchFamily="2" charset="-52"/>
          </a:endParaRPr>
        </a:p>
        <a:p>
          <a:r>
            <a:rPr lang="ru-RU" sz="2000" b="0" i="0">
              <a:solidFill>
                <a:schemeClr val="bg1"/>
              </a:solidFill>
              <a:latin typeface="Montserrat Black" panose="00000A00000000000000" pitchFamily="2" charset="-52"/>
            </a:rPr>
            <a:t>Императрица слыла красавицей, современники отмечали в ней живость ума и легкость общения, восторгались ее стройностью и маленьким личиком.</a:t>
          </a:r>
          <a:br>
            <a:rPr lang="ru-RU" sz="2000">
              <a:solidFill>
                <a:schemeClr val="bg1"/>
              </a:solidFill>
              <a:latin typeface="Montserrat Black" panose="00000A00000000000000" pitchFamily="2" charset="-52"/>
            </a:rPr>
          </a:br>
          <a:endParaRPr lang="ru-RU" sz="2000" dirty="0">
            <a:solidFill>
              <a:schemeClr val="bg1"/>
            </a:solidFill>
            <a:latin typeface="Montserrat Black" panose="00000A00000000000000" pitchFamily="2" charset="-52"/>
          </a:endParaRPr>
        </a:p>
      </dgm:t>
    </dgm:pt>
    <dgm:pt modelId="{211EFC2F-866F-495D-A6AB-65AFDB1255AD}" type="parTrans" cxnId="{EB5BEE0A-1F2A-4CC7-90EA-81F0E9525D2C}">
      <dgm:prSet/>
      <dgm:spPr/>
      <dgm:t>
        <a:bodyPr/>
        <a:lstStyle/>
        <a:p>
          <a:endParaRPr lang="ru-RU" sz="2000">
            <a:solidFill>
              <a:schemeClr val="bg1"/>
            </a:solidFill>
          </a:endParaRPr>
        </a:p>
      </dgm:t>
    </dgm:pt>
    <dgm:pt modelId="{EAD5A8FF-7C35-46E3-81FD-DB323CC5E256}" type="sibTrans" cxnId="{EB5BEE0A-1F2A-4CC7-90EA-81F0E9525D2C}">
      <dgm:prSet/>
      <dgm:spPr/>
      <dgm:t>
        <a:bodyPr/>
        <a:lstStyle/>
        <a:p>
          <a:endParaRPr lang="ru-RU" sz="2000">
            <a:solidFill>
              <a:schemeClr val="bg1"/>
            </a:solidFill>
          </a:endParaRPr>
        </a:p>
      </dgm:t>
    </dgm:pt>
    <dgm:pt modelId="{FDE53AF5-F12C-4D1E-8631-4B5264023EBA}">
      <dgm:prSet phldrT="[Текст]" custT="1"/>
      <dgm:spPr/>
      <dgm:t>
        <a:bodyPr/>
        <a:lstStyle/>
        <a:p>
          <a:r>
            <a:rPr lang="ru-RU" sz="2000" b="0" i="0">
              <a:solidFill>
                <a:schemeClr val="bg1"/>
              </a:solidFill>
              <a:latin typeface="Montserrat Black" panose="00000A00000000000000" pitchFamily="2" charset="-52"/>
            </a:rPr>
            <a:t>Елизавета с детства любилаь дорогие платя, расшитые золотом и серебром.</a:t>
          </a:r>
          <a:br>
            <a:rPr lang="ru-RU" sz="2000">
              <a:solidFill>
                <a:schemeClr val="bg1"/>
              </a:solidFill>
              <a:latin typeface="Montserrat Black" panose="00000A00000000000000" pitchFamily="2" charset="-52"/>
            </a:rPr>
          </a:br>
          <a:endParaRPr lang="ru-RU" sz="2000" dirty="0">
            <a:solidFill>
              <a:schemeClr val="bg1"/>
            </a:solidFill>
            <a:latin typeface="Montserrat Black" panose="00000A00000000000000" pitchFamily="2" charset="-52"/>
          </a:endParaRPr>
        </a:p>
      </dgm:t>
    </dgm:pt>
    <dgm:pt modelId="{A4ADB85E-B205-49E1-AEB9-995B9EC82682}" type="parTrans" cxnId="{BA2739C9-ADB4-4A8F-B3A3-6A68E161C2AE}">
      <dgm:prSet/>
      <dgm:spPr/>
      <dgm:t>
        <a:bodyPr/>
        <a:lstStyle/>
        <a:p>
          <a:endParaRPr lang="ru-RU" sz="2000">
            <a:solidFill>
              <a:schemeClr val="bg1"/>
            </a:solidFill>
          </a:endParaRPr>
        </a:p>
      </dgm:t>
    </dgm:pt>
    <dgm:pt modelId="{976D450C-4149-4BDB-9A04-F9B8A3A14EE6}" type="sibTrans" cxnId="{BA2739C9-ADB4-4A8F-B3A3-6A68E161C2AE}">
      <dgm:prSet/>
      <dgm:spPr/>
      <dgm:t>
        <a:bodyPr/>
        <a:lstStyle/>
        <a:p>
          <a:endParaRPr lang="ru-RU" sz="2000">
            <a:solidFill>
              <a:schemeClr val="bg1"/>
            </a:solidFill>
          </a:endParaRPr>
        </a:p>
      </dgm:t>
    </dgm:pt>
    <dgm:pt modelId="{DD0B6CA0-5746-415F-BEA6-48E447091BC4}">
      <dgm:prSet phldrT="[Текст]" custT="1"/>
      <dgm:spPr/>
      <dgm:t>
        <a:bodyPr/>
        <a:lstStyle/>
        <a:p>
          <a:r>
            <a:rPr lang="ru-RU" sz="2000" b="0" i="0">
              <a:solidFill>
                <a:schemeClr val="bg1"/>
              </a:solidFill>
              <a:latin typeface="Montserrat Black" panose="00000A00000000000000" pitchFamily="2" charset="-52"/>
            </a:rPr>
            <a:t>Взойдя на престол, обзавелась коллекцией из 15 тысяч платьев, которые меняла по каждому удобному случаю, и порой могла переодеваться до 7 раз в день.</a:t>
          </a:r>
          <a:endParaRPr lang="ru-RU" sz="2000" dirty="0">
            <a:solidFill>
              <a:schemeClr val="bg1"/>
            </a:solidFill>
            <a:latin typeface="Montserrat Black" panose="00000A00000000000000" pitchFamily="2" charset="-52"/>
          </a:endParaRPr>
        </a:p>
      </dgm:t>
    </dgm:pt>
    <dgm:pt modelId="{0CD04481-DCDC-4F57-98AC-CA161CC61D49}" type="parTrans" cxnId="{8F199F08-F2F3-4922-AB9C-CD45696DEEFB}">
      <dgm:prSet/>
      <dgm:spPr/>
      <dgm:t>
        <a:bodyPr/>
        <a:lstStyle/>
        <a:p>
          <a:endParaRPr lang="ru-RU" sz="2000">
            <a:solidFill>
              <a:schemeClr val="bg1"/>
            </a:solidFill>
          </a:endParaRPr>
        </a:p>
      </dgm:t>
    </dgm:pt>
    <dgm:pt modelId="{9AFA0EB3-B249-49A7-8D77-1BF9DC0D34FE}" type="sibTrans" cxnId="{8F199F08-F2F3-4922-AB9C-CD45696DEEFB}">
      <dgm:prSet/>
      <dgm:spPr/>
      <dgm:t>
        <a:bodyPr/>
        <a:lstStyle/>
        <a:p>
          <a:endParaRPr lang="ru-RU" sz="2000">
            <a:solidFill>
              <a:schemeClr val="bg1"/>
            </a:solidFill>
          </a:endParaRPr>
        </a:p>
      </dgm:t>
    </dgm:pt>
    <dgm:pt modelId="{9CAA7A33-189B-42DE-AA73-EF0654AF46CE}" type="pres">
      <dgm:prSet presAssocID="{D83663E5-5725-480B-B495-55E772EA4950}" presName="vert0" presStyleCnt="0">
        <dgm:presLayoutVars>
          <dgm:dir/>
          <dgm:animOne val="branch"/>
          <dgm:animLvl val="lvl"/>
        </dgm:presLayoutVars>
      </dgm:prSet>
      <dgm:spPr/>
    </dgm:pt>
    <dgm:pt modelId="{23BFAF26-15DE-40AC-AC76-D34E16950C8E}" type="pres">
      <dgm:prSet presAssocID="{581DC50F-A7B4-48BA-A84A-64C89577F875}" presName="thickLine" presStyleLbl="alignNode1" presStyleIdx="0" presStyleCnt="1"/>
      <dgm:spPr/>
    </dgm:pt>
    <dgm:pt modelId="{0898D214-596F-48A1-B96F-7A8937B44D1D}" type="pres">
      <dgm:prSet presAssocID="{581DC50F-A7B4-48BA-A84A-64C89577F875}" presName="horz1" presStyleCnt="0"/>
      <dgm:spPr/>
    </dgm:pt>
    <dgm:pt modelId="{38619F7C-8554-4254-9BB0-C43A7789A7CB}" type="pres">
      <dgm:prSet presAssocID="{581DC50F-A7B4-48BA-A84A-64C89577F875}" presName="tx1" presStyleLbl="revTx" presStyleIdx="0" presStyleCnt="4"/>
      <dgm:spPr/>
    </dgm:pt>
    <dgm:pt modelId="{37F4C9D4-534E-4DCF-91FE-0E099D2EA531}" type="pres">
      <dgm:prSet presAssocID="{581DC50F-A7B4-48BA-A84A-64C89577F875}" presName="vert1" presStyleCnt="0"/>
      <dgm:spPr/>
    </dgm:pt>
    <dgm:pt modelId="{51352504-862F-4A94-8E4A-EB5CAFDE378E}" type="pres">
      <dgm:prSet presAssocID="{4F37059B-0DB6-4561-AA98-B10013EC7D8F}" presName="vertSpace2a" presStyleCnt="0"/>
      <dgm:spPr/>
    </dgm:pt>
    <dgm:pt modelId="{AC04316B-771A-40A2-8DDA-0526D0F51145}" type="pres">
      <dgm:prSet presAssocID="{4F37059B-0DB6-4561-AA98-B10013EC7D8F}" presName="horz2" presStyleCnt="0"/>
      <dgm:spPr/>
    </dgm:pt>
    <dgm:pt modelId="{B6382D81-CC25-4A3F-9A9C-7AC1CCDE8A60}" type="pres">
      <dgm:prSet presAssocID="{4F37059B-0DB6-4561-AA98-B10013EC7D8F}" presName="horzSpace2" presStyleCnt="0"/>
      <dgm:spPr/>
    </dgm:pt>
    <dgm:pt modelId="{B7A6B572-3459-4217-96FE-B1B523F00EB6}" type="pres">
      <dgm:prSet presAssocID="{4F37059B-0DB6-4561-AA98-B10013EC7D8F}" presName="tx2" presStyleLbl="revTx" presStyleIdx="1" presStyleCnt="4"/>
      <dgm:spPr/>
    </dgm:pt>
    <dgm:pt modelId="{22ADD989-0294-4438-863B-025776834CF3}" type="pres">
      <dgm:prSet presAssocID="{4F37059B-0DB6-4561-AA98-B10013EC7D8F}" presName="vert2" presStyleCnt="0"/>
      <dgm:spPr/>
    </dgm:pt>
    <dgm:pt modelId="{62D8230D-2646-47B6-BDF6-749CFD564D06}" type="pres">
      <dgm:prSet presAssocID="{4F37059B-0DB6-4561-AA98-B10013EC7D8F}" presName="thinLine2b" presStyleLbl="callout" presStyleIdx="0" presStyleCnt="3"/>
      <dgm:spPr>
        <a:ln>
          <a:solidFill>
            <a:srgbClr val="F65208"/>
          </a:solidFill>
        </a:ln>
      </dgm:spPr>
    </dgm:pt>
    <dgm:pt modelId="{32609EE0-A902-41A4-8F6F-61BF59835650}" type="pres">
      <dgm:prSet presAssocID="{4F37059B-0DB6-4561-AA98-B10013EC7D8F}" presName="vertSpace2b" presStyleCnt="0"/>
      <dgm:spPr/>
    </dgm:pt>
    <dgm:pt modelId="{3085D5CA-EFC2-4A46-A0FE-B18280297F67}" type="pres">
      <dgm:prSet presAssocID="{FDE53AF5-F12C-4D1E-8631-4B5264023EBA}" presName="horz2" presStyleCnt="0"/>
      <dgm:spPr/>
    </dgm:pt>
    <dgm:pt modelId="{54520136-F693-4F30-BAD8-400313CFF9FF}" type="pres">
      <dgm:prSet presAssocID="{FDE53AF5-F12C-4D1E-8631-4B5264023EBA}" presName="horzSpace2" presStyleCnt="0"/>
      <dgm:spPr/>
    </dgm:pt>
    <dgm:pt modelId="{23BD52C6-FCC5-4E4D-992E-C415ABDD6B0B}" type="pres">
      <dgm:prSet presAssocID="{FDE53AF5-F12C-4D1E-8631-4B5264023EBA}" presName="tx2" presStyleLbl="revTx" presStyleIdx="2" presStyleCnt="4"/>
      <dgm:spPr/>
    </dgm:pt>
    <dgm:pt modelId="{FD4F25AB-1581-4625-AFBD-F0BD2F3A4DA4}" type="pres">
      <dgm:prSet presAssocID="{FDE53AF5-F12C-4D1E-8631-4B5264023EBA}" presName="vert2" presStyleCnt="0"/>
      <dgm:spPr/>
    </dgm:pt>
    <dgm:pt modelId="{EF2DA94B-D429-4AFF-8691-F06F9EFD7E5D}" type="pres">
      <dgm:prSet presAssocID="{FDE53AF5-F12C-4D1E-8631-4B5264023EBA}" presName="thinLine2b" presStyleLbl="callout" presStyleIdx="1" presStyleCnt="3"/>
      <dgm:spPr>
        <a:ln>
          <a:solidFill>
            <a:srgbClr val="F65208"/>
          </a:solidFill>
        </a:ln>
      </dgm:spPr>
    </dgm:pt>
    <dgm:pt modelId="{6A4A9D04-677B-4DD0-813E-F342494A5184}" type="pres">
      <dgm:prSet presAssocID="{FDE53AF5-F12C-4D1E-8631-4B5264023EBA}" presName="vertSpace2b" presStyleCnt="0"/>
      <dgm:spPr/>
    </dgm:pt>
    <dgm:pt modelId="{15633920-99A9-4385-A833-7F028D8E5617}" type="pres">
      <dgm:prSet presAssocID="{DD0B6CA0-5746-415F-BEA6-48E447091BC4}" presName="horz2" presStyleCnt="0"/>
      <dgm:spPr/>
    </dgm:pt>
    <dgm:pt modelId="{EAF878ED-6464-46BA-B432-FC285A95A746}" type="pres">
      <dgm:prSet presAssocID="{DD0B6CA0-5746-415F-BEA6-48E447091BC4}" presName="horzSpace2" presStyleCnt="0"/>
      <dgm:spPr/>
    </dgm:pt>
    <dgm:pt modelId="{3958B134-D570-4497-AB44-5793D3F0EB83}" type="pres">
      <dgm:prSet presAssocID="{DD0B6CA0-5746-415F-BEA6-48E447091BC4}" presName="tx2" presStyleLbl="revTx" presStyleIdx="3" presStyleCnt="4"/>
      <dgm:spPr/>
    </dgm:pt>
    <dgm:pt modelId="{CD78EC27-7EAD-4041-8EF6-E9857E2AEED6}" type="pres">
      <dgm:prSet presAssocID="{DD0B6CA0-5746-415F-BEA6-48E447091BC4}" presName="vert2" presStyleCnt="0"/>
      <dgm:spPr/>
    </dgm:pt>
    <dgm:pt modelId="{88D9966C-0F5A-48BC-9B97-8C04349D635C}" type="pres">
      <dgm:prSet presAssocID="{DD0B6CA0-5746-415F-BEA6-48E447091BC4}" presName="thinLine2b" presStyleLbl="callout" presStyleIdx="2" presStyleCnt="3"/>
      <dgm:spPr>
        <a:ln>
          <a:solidFill>
            <a:srgbClr val="F65208"/>
          </a:solidFill>
        </a:ln>
      </dgm:spPr>
    </dgm:pt>
    <dgm:pt modelId="{B2E948EA-1482-4919-97B5-50BE4EA0271B}" type="pres">
      <dgm:prSet presAssocID="{DD0B6CA0-5746-415F-BEA6-48E447091BC4}" presName="vertSpace2b" presStyleCnt="0"/>
      <dgm:spPr/>
    </dgm:pt>
  </dgm:ptLst>
  <dgm:cxnLst>
    <dgm:cxn modelId="{8F199F08-F2F3-4922-AB9C-CD45696DEEFB}" srcId="{581DC50F-A7B4-48BA-A84A-64C89577F875}" destId="{DD0B6CA0-5746-415F-BEA6-48E447091BC4}" srcOrd="2" destOrd="0" parTransId="{0CD04481-DCDC-4F57-98AC-CA161CC61D49}" sibTransId="{9AFA0EB3-B249-49A7-8D77-1BF9DC0D34FE}"/>
    <dgm:cxn modelId="{EB5BEE0A-1F2A-4CC7-90EA-81F0E9525D2C}" srcId="{581DC50F-A7B4-48BA-A84A-64C89577F875}" destId="{4F37059B-0DB6-4561-AA98-B10013EC7D8F}" srcOrd="0" destOrd="0" parTransId="{211EFC2F-866F-495D-A6AB-65AFDB1255AD}" sibTransId="{EAD5A8FF-7C35-46E3-81FD-DB323CC5E256}"/>
    <dgm:cxn modelId="{D9B08413-DC8E-4557-9F63-5984725D739B}" type="presOf" srcId="{581DC50F-A7B4-48BA-A84A-64C89577F875}" destId="{38619F7C-8554-4254-9BB0-C43A7789A7CB}" srcOrd="0" destOrd="0" presId="urn:microsoft.com/office/officeart/2008/layout/LinedList"/>
    <dgm:cxn modelId="{DBD90437-DA29-4D98-BF3D-6F3AC0FF7AA9}" type="presOf" srcId="{FDE53AF5-F12C-4D1E-8631-4B5264023EBA}" destId="{23BD52C6-FCC5-4E4D-992E-C415ABDD6B0B}" srcOrd="0" destOrd="0" presId="urn:microsoft.com/office/officeart/2008/layout/LinedList"/>
    <dgm:cxn modelId="{6CD2873B-1755-4CF2-BC9A-4F6452CAA6E5}" srcId="{D83663E5-5725-480B-B495-55E772EA4950}" destId="{581DC50F-A7B4-48BA-A84A-64C89577F875}" srcOrd="0" destOrd="0" parTransId="{BF1B675F-4C9B-4827-B2F3-7197FE799294}" sibTransId="{DE07F951-3EEF-46CE-ABF3-9682AC77D788}"/>
    <dgm:cxn modelId="{806AD567-8A15-4D2D-9F1E-B50EC44F9637}" type="presOf" srcId="{DD0B6CA0-5746-415F-BEA6-48E447091BC4}" destId="{3958B134-D570-4497-AB44-5793D3F0EB83}" srcOrd="0" destOrd="0" presId="urn:microsoft.com/office/officeart/2008/layout/LinedList"/>
    <dgm:cxn modelId="{C3903BBD-2082-4BB9-99A6-62CE78FC0ECC}" type="presOf" srcId="{D83663E5-5725-480B-B495-55E772EA4950}" destId="{9CAA7A33-189B-42DE-AA73-EF0654AF46CE}" srcOrd="0" destOrd="0" presId="urn:microsoft.com/office/officeart/2008/layout/LinedList"/>
    <dgm:cxn modelId="{BA2739C9-ADB4-4A8F-B3A3-6A68E161C2AE}" srcId="{581DC50F-A7B4-48BA-A84A-64C89577F875}" destId="{FDE53AF5-F12C-4D1E-8631-4B5264023EBA}" srcOrd="1" destOrd="0" parTransId="{A4ADB85E-B205-49E1-AEB9-995B9EC82682}" sibTransId="{976D450C-4149-4BDB-9A04-F9B8A3A14EE6}"/>
    <dgm:cxn modelId="{FA7970CE-F5D7-4181-98AD-5605127E8A9C}" type="presOf" srcId="{4F37059B-0DB6-4561-AA98-B10013EC7D8F}" destId="{B7A6B572-3459-4217-96FE-B1B523F00EB6}" srcOrd="0" destOrd="0" presId="urn:microsoft.com/office/officeart/2008/layout/LinedList"/>
    <dgm:cxn modelId="{0AE92AC1-2ADE-4A3F-A477-73FB6BAAB7DD}" type="presParOf" srcId="{9CAA7A33-189B-42DE-AA73-EF0654AF46CE}" destId="{23BFAF26-15DE-40AC-AC76-D34E16950C8E}" srcOrd="0" destOrd="0" presId="urn:microsoft.com/office/officeart/2008/layout/LinedList"/>
    <dgm:cxn modelId="{D62D3E40-8BEE-4FC3-BDD4-AFA06C970298}" type="presParOf" srcId="{9CAA7A33-189B-42DE-AA73-EF0654AF46CE}" destId="{0898D214-596F-48A1-B96F-7A8937B44D1D}" srcOrd="1" destOrd="0" presId="urn:microsoft.com/office/officeart/2008/layout/LinedList"/>
    <dgm:cxn modelId="{F5192F98-5CBF-47B0-AC51-1147DDFD62A3}" type="presParOf" srcId="{0898D214-596F-48A1-B96F-7A8937B44D1D}" destId="{38619F7C-8554-4254-9BB0-C43A7789A7CB}" srcOrd="0" destOrd="0" presId="urn:microsoft.com/office/officeart/2008/layout/LinedList"/>
    <dgm:cxn modelId="{2174873C-CC6A-4644-9E7B-DC22DF56D26B}" type="presParOf" srcId="{0898D214-596F-48A1-B96F-7A8937B44D1D}" destId="{37F4C9D4-534E-4DCF-91FE-0E099D2EA531}" srcOrd="1" destOrd="0" presId="urn:microsoft.com/office/officeart/2008/layout/LinedList"/>
    <dgm:cxn modelId="{72CC2DA8-61A6-406A-9402-AB8F8A592D3E}" type="presParOf" srcId="{37F4C9D4-534E-4DCF-91FE-0E099D2EA531}" destId="{51352504-862F-4A94-8E4A-EB5CAFDE378E}" srcOrd="0" destOrd="0" presId="urn:microsoft.com/office/officeart/2008/layout/LinedList"/>
    <dgm:cxn modelId="{2BC72EBC-C20C-4F01-BEF2-C6130F512522}" type="presParOf" srcId="{37F4C9D4-534E-4DCF-91FE-0E099D2EA531}" destId="{AC04316B-771A-40A2-8DDA-0526D0F51145}" srcOrd="1" destOrd="0" presId="urn:microsoft.com/office/officeart/2008/layout/LinedList"/>
    <dgm:cxn modelId="{CCFB337E-F49F-4BEA-8035-A25840F8D086}" type="presParOf" srcId="{AC04316B-771A-40A2-8DDA-0526D0F51145}" destId="{B6382D81-CC25-4A3F-9A9C-7AC1CCDE8A60}" srcOrd="0" destOrd="0" presId="urn:microsoft.com/office/officeart/2008/layout/LinedList"/>
    <dgm:cxn modelId="{A56D410E-0F9B-43F0-8A84-78F23DCB02CF}" type="presParOf" srcId="{AC04316B-771A-40A2-8DDA-0526D0F51145}" destId="{B7A6B572-3459-4217-96FE-B1B523F00EB6}" srcOrd="1" destOrd="0" presId="urn:microsoft.com/office/officeart/2008/layout/LinedList"/>
    <dgm:cxn modelId="{A49689BF-CDBC-43F2-B656-F7817B795649}" type="presParOf" srcId="{AC04316B-771A-40A2-8DDA-0526D0F51145}" destId="{22ADD989-0294-4438-863B-025776834CF3}" srcOrd="2" destOrd="0" presId="urn:microsoft.com/office/officeart/2008/layout/LinedList"/>
    <dgm:cxn modelId="{0383EB54-2AD7-40D5-8964-8148AECBCFB6}" type="presParOf" srcId="{37F4C9D4-534E-4DCF-91FE-0E099D2EA531}" destId="{62D8230D-2646-47B6-BDF6-749CFD564D06}" srcOrd="2" destOrd="0" presId="urn:microsoft.com/office/officeart/2008/layout/LinedList"/>
    <dgm:cxn modelId="{30A55464-9B63-4E76-964B-32E9FB4AD644}" type="presParOf" srcId="{37F4C9D4-534E-4DCF-91FE-0E099D2EA531}" destId="{32609EE0-A902-41A4-8F6F-61BF59835650}" srcOrd="3" destOrd="0" presId="urn:microsoft.com/office/officeart/2008/layout/LinedList"/>
    <dgm:cxn modelId="{93D332BD-5FC3-45C0-A4E1-9F8BF28DEFA2}" type="presParOf" srcId="{37F4C9D4-534E-4DCF-91FE-0E099D2EA531}" destId="{3085D5CA-EFC2-4A46-A0FE-B18280297F67}" srcOrd="4" destOrd="0" presId="urn:microsoft.com/office/officeart/2008/layout/LinedList"/>
    <dgm:cxn modelId="{B68D038E-8534-4BC3-A03F-18A66D2571F1}" type="presParOf" srcId="{3085D5CA-EFC2-4A46-A0FE-B18280297F67}" destId="{54520136-F693-4F30-BAD8-400313CFF9FF}" srcOrd="0" destOrd="0" presId="urn:microsoft.com/office/officeart/2008/layout/LinedList"/>
    <dgm:cxn modelId="{DC9DE7BB-FE0C-476B-B03A-44C9BC651C80}" type="presParOf" srcId="{3085D5CA-EFC2-4A46-A0FE-B18280297F67}" destId="{23BD52C6-FCC5-4E4D-992E-C415ABDD6B0B}" srcOrd="1" destOrd="0" presId="urn:microsoft.com/office/officeart/2008/layout/LinedList"/>
    <dgm:cxn modelId="{13D75DE3-4E87-486C-B471-CB75766EB1C1}" type="presParOf" srcId="{3085D5CA-EFC2-4A46-A0FE-B18280297F67}" destId="{FD4F25AB-1581-4625-AFBD-F0BD2F3A4DA4}" srcOrd="2" destOrd="0" presId="urn:microsoft.com/office/officeart/2008/layout/LinedList"/>
    <dgm:cxn modelId="{A52F70F7-F731-4516-A5BA-915554435079}" type="presParOf" srcId="{37F4C9D4-534E-4DCF-91FE-0E099D2EA531}" destId="{EF2DA94B-D429-4AFF-8691-F06F9EFD7E5D}" srcOrd="5" destOrd="0" presId="urn:microsoft.com/office/officeart/2008/layout/LinedList"/>
    <dgm:cxn modelId="{2DA73A49-2E4C-4122-9A17-368D6768C06D}" type="presParOf" srcId="{37F4C9D4-534E-4DCF-91FE-0E099D2EA531}" destId="{6A4A9D04-677B-4DD0-813E-F342494A5184}" srcOrd="6" destOrd="0" presId="urn:microsoft.com/office/officeart/2008/layout/LinedList"/>
    <dgm:cxn modelId="{2AC1AB9C-3A00-4258-9952-D15E6D960CCF}" type="presParOf" srcId="{37F4C9D4-534E-4DCF-91FE-0E099D2EA531}" destId="{15633920-99A9-4385-A833-7F028D8E5617}" srcOrd="7" destOrd="0" presId="urn:microsoft.com/office/officeart/2008/layout/LinedList"/>
    <dgm:cxn modelId="{4D739DA3-E14A-4976-A3B6-4CEE87EA2855}" type="presParOf" srcId="{15633920-99A9-4385-A833-7F028D8E5617}" destId="{EAF878ED-6464-46BA-B432-FC285A95A746}" srcOrd="0" destOrd="0" presId="urn:microsoft.com/office/officeart/2008/layout/LinedList"/>
    <dgm:cxn modelId="{CCD35C4C-F4B9-42A8-9F8E-8BA6B96F7361}" type="presParOf" srcId="{15633920-99A9-4385-A833-7F028D8E5617}" destId="{3958B134-D570-4497-AB44-5793D3F0EB83}" srcOrd="1" destOrd="0" presId="urn:microsoft.com/office/officeart/2008/layout/LinedList"/>
    <dgm:cxn modelId="{75FC6857-75CC-4520-BF8D-DB3E187EA6D1}" type="presParOf" srcId="{15633920-99A9-4385-A833-7F028D8E5617}" destId="{CD78EC27-7EAD-4041-8EF6-E9857E2AEED6}" srcOrd="2" destOrd="0" presId="urn:microsoft.com/office/officeart/2008/layout/LinedList"/>
    <dgm:cxn modelId="{B24F3F7A-97AE-4F51-A891-BC0F5CFEA430}" type="presParOf" srcId="{37F4C9D4-534E-4DCF-91FE-0E099D2EA531}" destId="{88D9966C-0F5A-48BC-9B97-8C04349D635C}" srcOrd="8" destOrd="0" presId="urn:microsoft.com/office/officeart/2008/layout/LinedList"/>
    <dgm:cxn modelId="{BBC34740-B584-4AE2-922A-74609A1CB551}" type="presParOf" srcId="{37F4C9D4-534E-4DCF-91FE-0E099D2EA531}" destId="{B2E948EA-1482-4919-97B5-50BE4EA0271B}" srcOrd="9"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40EFD9-62D8-4450-B362-861722F44B96}"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ru-RU"/>
        </a:p>
      </dgm:t>
    </dgm:pt>
    <dgm:pt modelId="{99556B15-23EB-4102-ABE7-B6BE79262F1A}">
      <dgm:prSet phldrT="[Текст]" custT="1"/>
      <dgm:spPr/>
      <dgm:t>
        <a:bodyPr/>
        <a:lstStyle/>
        <a:p>
          <a:r>
            <a:rPr lang="ru-RU" sz="1300" b="0" i="1" dirty="0">
              <a:solidFill>
                <a:schemeClr val="bg1"/>
              </a:solidFill>
              <a:latin typeface="Montserrat Black" panose="00000A00000000000000" pitchFamily="2" charset="-52"/>
            </a:rPr>
            <a:t>Петр III – фигура весьма противоречивая. Он правил Россией всего лишь около полугода в</a:t>
          </a:r>
          <a:r>
            <a:rPr lang="ru-RU" sz="1300" b="0" i="0" dirty="0">
              <a:solidFill>
                <a:schemeClr val="bg1"/>
              </a:solidFill>
              <a:latin typeface="Montserrat Black" panose="00000A00000000000000" pitchFamily="2" charset="-52"/>
            </a:rPr>
            <a:t> </a:t>
          </a:r>
          <a:r>
            <a:rPr lang="ru-RU" sz="1300" b="1" i="1" dirty="0">
              <a:solidFill>
                <a:schemeClr val="bg1"/>
              </a:solidFill>
              <a:latin typeface="Montserrat Black" panose="00000A00000000000000" pitchFamily="2" charset="-52"/>
            </a:rPr>
            <a:t>1762 г.</a:t>
          </a:r>
          <a:r>
            <a:rPr lang="ru-RU" sz="1300" b="0" i="1" dirty="0">
              <a:solidFill>
                <a:schemeClr val="bg1"/>
              </a:solidFill>
              <a:latin typeface="Montserrat Black" panose="00000A00000000000000" pitchFamily="2" charset="-52"/>
            </a:rPr>
            <a:t>, однако успел оставить о себе диаметрально противоположные впечатления как у разных слоев населения того времени, так и у исследователей.</a:t>
          </a:r>
          <a:endParaRPr lang="ru-RU" sz="1300" dirty="0">
            <a:solidFill>
              <a:schemeClr val="bg1"/>
            </a:solidFill>
            <a:latin typeface="Montserrat Black" panose="00000A00000000000000" pitchFamily="2" charset="-52"/>
          </a:endParaRPr>
        </a:p>
      </dgm:t>
    </dgm:pt>
    <dgm:pt modelId="{507B4BD1-EBAF-4BB0-8988-875A345CDEC0}" type="parTrans" cxnId="{924EC8D1-B3AB-488C-801B-D7F3BA1A94C5}">
      <dgm:prSet/>
      <dgm:spPr/>
      <dgm:t>
        <a:bodyPr/>
        <a:lstStyle/>
        <a:p>
          <a:endParaRPr lang="ru-RU" sz="1300"/>
        </a:p>
      </dgm:t>
    </dgm:pt>
    <dgm:pt modelId="{33FE575D-D6F8-4D28-BD3A-93261B847146}" type="sibTrans" cxnId="{924EC8D1-B3AB-488C-801B-D7F3BA1A94C5}">
      <dgm:prSet/>
      <dgm:spPr/>
      <dgm:t>
        <a:bodyPr/>
        <a:lstStyle/>
        <a:p>
          <a:endParaRPr lang="ru-RU" sz="1300"/>
        </a:p>
      </dgm:t>
    </dgm:pt>
    <dgm:pt modelId="{80C9D539-EA06-49A1-85AA-530692492922}">
      <dgm:prSet phldrT="[Текст]" custT="1"/>
      <dgm:spPr/>
      <dgm:t>
        <a:bodyPr/>
        <a:lstStyle/>
        <a:p>
          <a:r>
            <a:rPr lang="ru-RU" sz="1300" b="0" i="0" dirty="0">
              <a:solidFill>
                <a:schemeClr val="bg1"/>
              </a:solidFill>
              <a:latin typeface="Montserrat Black" panose="00000A00000000000000" pitchFamily="2" charset="-52"/>
            </a:rPr>
            <a:t>Петр III не был случайным человеком на Российском престоле, как это иногда преподносят. Он обладал всеми правами на трон, так как являлся внуком Петра I, рожденным от брака дочери Петра I Анны и герцога Гольштейна Карла Фридриха. Императрице Елизавете</a:t>
          </a:r>
          <a:r>
            <a:rPr lang="ru-RU" sz="1300" b="0" i="0" dirty="0">
              <a:solidFill>
                <a:schemeClr val="bg1"/>
              </a:solidFill>
              <a:latin typeface="Montserrat Black" panose="00000A00000000000000" pitchFamily="2" charset="-52"/>
              <a:hlinkClick xmlns:r="http://schemas.openxmlformats.org/officeDocument/2006/relationships" r:id="rId1">
                <a:extLst>
                  <a:ext uri="{A12FA001-AC4F-418D-AE19-62706E023703}">
                    <ahyp:hlinkClr xmlns:ahyp="http://schemas.microsoft.com/office/drawing/2018/hyperlinkcolor" val="tx"/>
                  </a:ext>
                </a:extLst>
              </a:hlinkClick>
            </a:rPr>
            <a:t> </a:t>
          </a:r>
          <a:r>
            <a:rPr lang="ru-RU" sz="1300" b="0" i="0" dirty="0">
              <a:solidFill>
                <a:schemeClr val="bg1"/>
              </a:solidFill>
              <a:latin typeface="Montserrat Black" panose="00000A00000000000000" pitchFamily="2" charset="-52"/>
            </a:rPr>
            <a:t>Петровне Петр III приходился племянником. Елизавета и назначила Петра III своим преемником.</a:t>
          </a:r>
          <a:endParaRPr lang="ru-RU" sz="1300" dirty="0">
            <a:solidFill>
              <a:schemeClr val="bg1"/>
            </a:solidFill>
            <a:latin typeface="Montserrat Black" panose="00000A00000000000000" pitchFamily="2" charset="-52"/>
          </a:endParaRPr>
        </a:p>
      </dgm:t>
    </dgm:pt>
    <dgm:pt modelId="{FBC0A853-3AFA-4223-8187-8545B184E2E2}" type="parTrans" cxnId="{14D1E80C-0AC0-4E52-9F2D-4E69E0227CC2}">
      <dgm:prSet/>
      <dgm:spPr/>
      <dgm:t>
        <a:bodyPr/>
        <a:lstStyle/>
        <a:p>
          <a:endParaRPr lang="ru-RU" sz="1300"/>
        </a:p>
      </dgm:t>
    </dgm:pt>
    <dgm:pt modelId="{C51A33F0-005C-493D-A58C-F8C45A26EA81}" type="sibTrans" cxnId="{14D1E80C-0AC0-4E52-9F2D-4E69E0227CC2}">
      <dgm:prSet/>
      <dgm:spPr/>
      <dgm:t>
        <a:bodyPr/>
        <a:lstStyle/>
        <a:p>
          <a:endParaRPr lang="ru-RU" sz="1300"/>
        </a:p>
      </dgm:t>
    </dgm:pt>
    <dgm:pt modelId="{2E0905EC-25CF-4FB6-99B8-62EAAEE5FD28}">
      <dgm:prSet phldrT="[Текст]" custT="1"/>
      <dgm:spPr/>
      <dgm:t>
        <a:bodyPr/>
        <a:lstStyle/>
        <a:p>
          <a:r>
            <a:rPr lang="ru-RU" sz="1300" dirty="0">
              <a:solidFill>
                <a:srgbClr val="181717"/>
              </a:solidFill>
            </a:rPr>
            <a:t>.</a:t>
          </a:r>
        </a:p>
      </dgm:t>
    </dgm:pt>
    <dgm:pt modelId="{C8C31691-1DBB-4F2D-8803-A0D92BAF222D}" type="sibTrans" cxnId="{41F1034E-960A-4441-93D2-14F3DDA08AF1}">
      <dgm:prSet/>
      <dgm:spPr/>
      <dgm:t>
        <a:bodyPr/>
        <a:lstStyle/>
        <a:p>
          <a:endParaRPr lang="ru-RU" sz="1300"/>
        </a:p>
      </dgm:t>
    </dgm:pt>
    <dgm:pt modelId="{2E580023-E4AE-4583-80F4-80B2655FD2C6}" type="parTrans" cxnId="{41F1034E-960A-4441-93D2-14F3DDA08AF1}">
      <dgm:prSet/>
      <dgm:spPr/>
      <dgm:t>
        <a:bodyPr/>
        <a:lstStyle/>
        <a:p>
          <a:endParaRPr lang="ru-RU" sz="1300"/>
        </a:p>
      </dgm:t>
    </dgm:pt>
    <dgm:pt modelId="{80C3FEAC-FBF0-4E99-AF00-5E7E6315CAFB}" type="pres">
      <dgm:prSet presAssocID="{6D40EFD9-62D8-4450-B362-861722F44B96}" presName="vert0" presStyleCnt="0">
        <dgm:presLayoutVars>
          <dgm:dir/>
          <dgm:animOne val="branch"/>
          <dgm:animLvl val="lvl"/>
        </dgm:presLayoutVars>
      </dgm:prSet>
      <dgm:spPr/>
    </dgm:pt>
    <dgm:pt modelId="{4AF22F6B-7E8F-43FB-94ED-8CFD01E30389}" type="pres">
      <dgm:prSet presAssocID="{2E0905EC-25CF-4FB6-99B8-62EAAEE5FD28}" presName="thickLine" presStyleLbl="alignNode1" presStyleIdx="0" presStyleCnt="1"/>
      <dgm:spPr/>
    </dgm:pt>
    <dgm:pt modelId="{5F99A1B4-A4C2-4715-B441-04EC1C497167}" type="pres">
      <dgm:prSet presAssocID="{2E0905EC-25CF-4FB6-99B8-62EAAEE5FD28}" presName="horz1" presStyleCnt="0"/>
      <dgm:spPr/>
    </dgm:pt>
    <dgm:pt modelId="{32F43BCE-893C-4D66-942F-4F2E274F7BBE}" type="pres">
      <dgm:prSet presAssocID="{2E0905EC-25CF-4FB6-99B8-62EAAEE5FD28}" presName="tx1" presStyleLbl="revTx" presStyleIdx="0" presStyleCnt="3" custLinFactNeighborX="-5103" custLinFactNeighborY="2772"/>
      <dgm:spPr/>
    </dgm:pt>
    <dgm:pt modelId="{4B4FDF2D-E8A6-4B27-8625-58EA8F8FA23B}" type="pres">
      <dgm:prSet presAssocID="{2E0905EC-25CF-4FB6-99B8-62EAAEE5FD28}" presName="vert1" presStyleCnt="0"/>
      <dgm:spPr/>
    </dgm:pt>
    <dgm:pt modelId="{8E687BBD-1A23-40C5-9562-1CE7D4D4AEAF}" type="pres">
      <dgm:prSet presAssocID="{99556B15-23EB-4102-ABE7-B6BE79262F1A}" presName="vertSpace2a" presStyleCnt="0"/>
      <dgm:spPr/>
    </dgm:pt>
    <dgm:pt modelId="{C0CFF5D4-884F-4D35-957B-F2032C85884A}" type="pres">
      <dgm:prSet presAssocID="{99556B15-23EB-4102-ABE7-B6BE79262F1A}" presName="horz2" presStyleCnt="0"/>
      <dgm:spPr/>
    </dgm:pt>
    <dgm:pt modelId="{625A1804-B33D-4ED6-B960-DAC3EB8E141E}" type="pres">
      <dgm:prSet presAssocID="{99556B15-23EB-4102-ABE7-B6BE79262F1A}" presName="horzSpace2" presStyleCnt="0"/>
      <dgm:spPr/>
    </dgm:pt>
    <dgm:pt modelId="{E7A59B85-1592-4A93-ADF0-181EB011BC45}" type="pres">
      <dgm:prSet presAssocID="{99556B15-23EB-4102-ABE7-B6BE79262F1A}" presName="tx2" presStyleLbl="revTx" presStyleIdx="1" presStyleCnt="3"/>
      <dgm:spPr/>
    </dgm:pt>
    <dgm:pt modelId="{C75FEA36-794D-4F31-984A-BB95F2282657}" type="pres">
      <dgm:prSet presAssocID="{99556B15-23EB-4102-ABE7-B6BE79262F1A}" presName="vert2" presStyleCnt="0"/>
      <dgm:spPr/>
    </dgm:pt>
    <dgm:pt modelId="{C3207108-109F-4E12-9EB9-CABCDD66B5D4}" type="pres">
      <dgm:prSet presAssocID="{99556B15-23EB-4102-ABE7-B6BE79262F1A}" presName="thinLine2b" presStyleLbl="callout" presStyleIdx="0" presStyleCnt="2"/>
      <dgm:spPr/>
    </dgm:pt>
    <dgm:pt modelId="{855913E3-0E5E-4DC2-B4C1-C70D01EB9548}" type="pres">
      <dgm:prSet presAssocID="{99556B15-23EB-4102-ABE7-B6BE79262F1A}" presName="vertSpace2b" presStyleCnt="0"/>
      <dgm:spPr/>
    </dgm:pt>
    <dgm:pt modelId="{1C76B22E-4F62-4EC5-ADFA-2594895CC9DE}" type="pres">
      <dgm:prSet presAssocID="{80C9D539-EA06-49A1-85AA-530692492922}" presName="horz2" presStyleCnt="0"/>
      <dgm:spPr/>
    </dgm:pt>
    <dgm:pt modelId="{DADDD72D-D4F7-4533-9B9C-00AB32DE01FF}" type="pres">
      <dgm:prSet presAssocID="{80C9D539-EA06-49A1-85AA-530692492922}" presName="horzSpace2" presStyleCnt="0"/>
      <dgm:spPr/>
    </dgm:pt>
    <dgm:pt modelId="{85495988-8EC5-42E2-B6C3-F18DCCF63293}" type="pres">
      <dgm:prSet presAssocID="{80C9D539-EA06-49A1-85AA-530692492922}" presName="tx2" presStyleLbl="revTx" presStyleIdx="2" presStyleCnt="3" custScaleX="136778"/>
      <dgm:spPr/>
    </dgm:pt>
    <dgm:pt modelId="{40B6E2B8-419C-4629-A125-C0881D4A7388}" type="pres">
      <dgm:prSet presAssocID="{80C9D539-EA06-49A1-85AA-530692492922}" presName="vert2" presStyleCnt="0"/>
      <dgm:spPr/>
    </dgm:pt>
    <dgm:pt modelId="{203F82DB-BF7F-468D-8122-99B7DBE51F0D}" type="pres">
      <dgm:prSet presAssocID="{80C9D539-EA06-49A1-85AA-530692492922}" presName="thinLine2b" presStyleLbl="callout" presStyleIdx="1" presStyleCnt="2"/>
      <dgm:spPr/>
    </dgm:pt>
    <dgm:pt modelId="{0C84DB88-5B83-4BE5-ACEE-3EE8EF68604C}" type="pres">
      <dgm:prSet presAssocID="{80C9D539-EA06-49A1-85AA-530692492922}" presName="vertSpace2b" presStyleCnt="0"/>
      <dgm:spPr/>
    </dgm:pt>
  </dgm:ptLst>
  <dgm:cxnLst>
    <dgm:cxn modelId="{14D1E80C-0AC0-4E52-9F2D-4E69E0227CC2}" srcId="{2E0905EC-25CF-4FB6-99B8-62EAAEE5FD28}" destId="{80C9D539-EA06-49A1-85AA-530692492922}" srcOrd="1" destOrd="0" parTransId="{FBC0A853-3AFA-4223-8187-8545B184E2E2}" sibTransId="{C51A33F0-005C-493D-A58C-F8C45A26EA81}"/>
    <dgm:cxn modelId="{9725C93D-3E71-4C61-9A92-4AAA7374D762}" type="presOf" srcId="{2E0905EC-25CF-4FB6-99B8-62EAAEE5FD28}" destId="{32F43BCE-893C-4D66-942F-4F2E274F7BBE}" srcOrd="0" destOrd="0" presId="urn:microsoft.com/office/officeart/2008/layout/LinedList"/>
    <dgm:cxn modelId="{EC884464-9C32-41B8-8C11-C07B298B0CD6}" type="presOf" srcId="{80C9D539-EA06-49A1-85AA-530692492922}" destId="{85495988-8EC5-42E2-B6C3-F18DCCF63293}" srcOrd="0" destOrd="0" presId="urn:microsoft.com/office/officeart/2008/layout/LinedList"/>
    <dgm:cxn modelId="{41F1034E-960A-4441-93D2-14F3DDA08AF1}" srcId="{6D40EFD9-62D8-4450-B362-861722F44B96}" destId="{2E0905EC-25CF-4FB6-99B8-62EAAEE5FD28}" srcOrd="0" destOrd="0" parTransId="{2E580023-E4AE-4583-80F4-80B2655FD2C6}" sibTransId="{C8C31691-1DBB-4F2D-8803-A0D92BAF222D}"/>
    <dgm:cxn modelId="{2A2663B3-DA99-455E-99D1-FCAF39B8077F}" type="presOf" srcId="{6D40EFD9-62D8-4450-B362-861722F44B96}" destId="{80C3FEAC-FBF0-4E99-AF00-5E7E6315CAFB}" srcOrd="0" destOrd="0" presId="urn:microsoft.com/office/officeart/2008/layout/LinedList"/>
    <dgm:cxn modelId="{924EC8D1-B3AB-488C-801B-D7F3BA1A94C5}" srcId="{2E0905EC-25CF-4FB6-99B8-62EAAEE5FD28}" destId="{99556B15-23EB-4102-ABE7-B6BE79262F1A}" srcOrd="0" destOrd="0" parTransId="{507B4BD1-EBAF-4BB0-8988-875A345CDEC0}" sibTransId="{33FE575D-D6F8-4D28-BD3A-93261B847146}"/>
    <dgm:cxn modelId="{2093A6E5-E7F7-413C-A033-B8F760D373D6}" type="presOf" srcId="{99556B15-23EB-4102-ABE7-B6BE79262F1A}" destId="{E7A59B85-1592-4A93-ADF0-181EB011BC45}" srcOrd="0" destOrd="0" presId="urn:microsoft.com/office/officeart/2008/layout/LinedList"/>
    <dgm:cxn modelId="{3F2AF15D-AF1B-448D-B5DC-08293754BAEA}" type="presParOf" srcId="{80C3FEAC-FBF0-4E99-AF00-5E7E6315CAFB}" destId="{4AF22F6B-7E8F-43FB-94ED-8CFD01E30389}" srcOrd="0" destOrd="0" presId="urn:microsoft.com/office/officeart/2008/layout/LinedList"/>
    <dgm:cxn modelId="{70B8D2A1-E7B8-4727-8E35-2D69EB40447E}" type="presParOf" srcId="{80C3FEAC-FBF0-4E99-AF00-5E7E6315CAFB}" destId="{5F99A1B4-A4C2-4715-B441-04EC1C497167}" srcOrd="1" destOrd="0" presId="urn:microsoft.com/office/officeart/2008/layout/LinedList"/>
    <dgm:cxn modelId="{09E549AC-8F10-4276-84A8-7FB663810E93}" type="presParOf" srcId="{5F99A1B4-A4C2-4715-B441-04EC1C497167}" destId="{32F43BCE-893C-4D66-942F-4F2E274F7BBE}" srcOrd="0" destOrd="0" presId="urn:microsoft.com/office/officeart/2008/layout/LinedList"/>
    <dgm:cxn modelId="{27EF14D8-C57D-4934-8012-B56782FD3089}" type="presParOf" srcId="{5F99A1B4-A4C2-4715-B441-04EC1C497167}" destId="{4B4FDF2D-E8A6-4B27-8625-58EA8F8FA23B}" srcOrd="1" destOrd="0" presId="urn:microsoft.com/office/officeart/2008/layout/LinedList"/>
    <dgm:cxn modelId="{64217B2D-9B71-47E5-9612-F9A535246A6B}" type="presParOf" srcId="{4B4FDF2D-E8A6-4B27-8625-58EA8F8FA23B}" destId="{8E687BBD-1A23-40C5-9562-1CE7D4D4AEAF}" srcOrd="0" destOrd="0" presId="urn:microsoft.com/office/officeart/2008/layout/LinedList"/>
    <dgm:cxn modelId="{FC4B5B72-8C97-4034-81CF-F8A36A9F6D63}" type="presParOf" srcId="{4B4FDF2D-E8A6-4B27-8625-58EA8F8FA23B}" destId="{C0CFF5D4-884F-4D35-957B-F2032C85884A}" srcOrd="1" destOrd="0" presId="urn:microsoft.com/office/officeart/2008/layout/LinedList"/>
    <dgm:cxn modelId="{57039652-7A2A-4049-A789-BEB4576D106A}" type="presParOf" srcId="{C0CFF5D4-884F-4D35-957B-F2032C85884A}" destId="{625A1804-B33D-4ED6-B960-DAC3EB8E141E}" srcOrd="0" destOrd="0" presId="urn:microsoft.com/office/officeart/2008/layout/LinedList"/>
    <dgm:cxn modelId="{D2EE227C-E6DE-4EC0-867C-307054478F72}" type="presParOf" srcId="{C0CFF5D4-884F-4D35-957B-F2032C85884A}" destId="{E7A59B85-1592-4A93-ADF0-181EB011BC45}" srcOrd="1" destOrd="0" presId="urn:microsoft.com/office/officeart/2008/layout/LinedList"/>
    <dgm:cxn modelId="{CAC2E7FA-7CF3-4B54-A80D-47DE7729BED1}" type="presParOf" srcId="{C0CFF5D4-884F-4D35-957B-F2032C85884A}" destId="{C75FEA36-794D-4F31-984A-BB95F2282657}" srcOrd="2" destOrd="0" presId="urn:microsoft.com/office/officeart/2008/layout/LinedList"/>
    <dgm:cxn modelId="{6D9793BD-0111-43A5-A120-3A01DA175040}" type="presParOf" srcId="{4B4FDF2D-E8A6-4B27-8625-58EA8F8FA23B}" destId="{C3207108-109F-4E12-9EB9-CABCDD66B5D4}" srcOrd="2" destOrd="0" presId="urn:microsoft.com/office/officeart/2008/layout/LinedList"/>
    <dgm:cxn modelId="{5086FC27-EE74-4522-84F3-560B9461322F}" type="presParOf" srcId="{4B4FDF2D-E8A6-4B27-8625-58EA8F8FA23B}" destId="{855913E3-0E5E-4DC2-B4C1-C70D01EB9548}" srcOrd="3" destOrd="0" presId="urn:microsoft.com/office/officeart/2008/layout/LinedList"/>
    <dgm:cxn modelId="{9D216B1E-7319-4839-BB5F-535811AEF0B7}" type="presParOf" srcId="{4B4FDF2D-E8A6-4B27-8625-58EA8F8FA23B}" destId="{1C76B22E-4F62-4EC5-ADFA-2594895CC9DE}" srcOrd="4" destOrd="0" presId="urn:microsoft.com/office/officeart/2008/layout/LinedList"/>
    <dgm:cxn modelId="{AD319607-4B0E-4870-8D6D-60C78E3E62F9}" type="presParOf" srcId="{1C76B22E-4F62-4EC5-ADFA-2594895CC9DE}" destId="{DADDD72D-D4F7-4533-9B9C-00AB32DE01FF}" srcOrd="0" destOrd="0" presId="urn:microsoft.com/office/officeart/2008/layout/LinedList"/>
    <dgm:cxn modelId="{212716DC-60F4-4047-882E-84B0EADA4E8C}" type="presParOf" srcId="{1C76B22E-4F62-4EC5-ADFA-2594895CC9DE}" destId="{85495988-8EC5-42E2-B6C3-F18DCCF63293}" srcOrd="1" destOrd="0" presId="urn:microsoft.com/office/officeart/2008/layout/LinedList"/>
    <dgm:cxn modelId="{FB455E19-4746-40CD-9502-E3E278AB7418}" type="presParOf" srcId="{1C76B22E-4F62-4EC5-ADFA-2594895CC9DE}" destId="{40B6E2B8-419C-4629-A125-C0881D4A7388}" srcOrd="2" destOrd="0" presId="urn:microsoft.com/office/officeart/2008/layout/LinedList"/>
    <dgm:cxn modelId="{4AF4097E-B0AE-42B9-AE5A-0E89677E4FA6}" type="presParOf" srcId="{4B4FDF2D-E8A6-4B27-8625-58EA8F8FA23B}" destId="{203F82DB-BF7F-468D-8122-99B7DBE51F0D}" srcOrd="5" destOrd="0" presId="urn:microsoft.com/office/officeart/2008/layout/LinedList"/>
    <dgm:cxn modelId="{0630DA6F-2498-495D-AEB4-F94F3597B488}" type="presParOf" srcId="{4B4FDF2D-E8A6-4B27-8625-58EA8F8FA23B}" destId="{0C84DB88-5B83-4BE5-ACEE-3EE8EF68604C}" srcOrd="6" destOrd="0" presId="urn:microsoft.com/office/officeart/2008/layout/LinedList"/>
  </dgm:cxnLst>
  <dgm:bg>
    <a:noFill/>
  </dgm:bg>
  <dgm:whole>
    <a:ln w="0">
      <a:noFill/>
    </a:ln>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03168F21-763B-47AE-8BF7-169145901535}" type="doc">
      <dgm:prSet loTypeId="urn:microsoft.com/office/officeart/2008/layout/LinedList" loCatId="list" qsTypeId="urn:microsoft.com/office/officeart/2005/8/quickstyle/3d2" qsCatId="3D" csTypeId="urn:microsoft.com/office/officeart/2005/8/colors/accent2_2" csCatId="accent2" phldr="1"/>
      <dgm:spPr/>
      <dgm:t>
        <a:bodyPr/>
        <a:lstStyle/>
        <a:p>
          <a:endParaRPr lang="ru-RU"/>
        </a:p>
      </dgm:t>
    </dgm:pt>
    <dgm:pt modelId="{AAE70972-36BE-4E7D-8FCB-9B703FB0C2EF}">
      <dgm:prSet phldrT="[Текст]"/>
      <dgm:spPr/>
      <dgm:t>
        <a:bodyPr/>
        <a:lstStyle/>
        <a:p>
          <a:r>
            <a:rPr lang="ru-RU" dirty="0">
              <a:solidFill>
                <a:srgbClr val="181717"/>
              </a:solidFill>
            </a:rPr>
            <a:t>.</a:t>
          </a:r>
        </a:p>
      </dgm:t>
    </dgm:pt>
    <dgm:pt modelId="{B3EC9AB6-D73B-4CDE-A887-03F5442A0511}" type="parTrans" cxnId="{2F73ECE5-B57E-4818-BEF7-341C59F131C7}">
      <dgm:prSet/>
      <dgm:spPr/>
      <dgm:t>
        <a:bodyPr/>
        <a:lstStyle/>
        <a:p>
          <a:endParaRPr lang="ru-RU"/>
        </a:p>
      </dgm:t>
    </dgm:pt>
    <dgm:pt modelId="{9E7112EF-4E40-441B-AF44-6ADD0268D41F}" type="sibTrans" cxnId="{2F73ECE5-B57E-4818-BEF7-341C59F131C7}">
      <dgm:prSet/>
      <dgm:spPr/>
      <dgm:t>
        <a:bodyPr/>
        <a:lstStyle/>
        <a:p>
          <a:endParaRPr lang="ru-RU"/>
        </a:p>
      </dgm:t>
    </dgm:pt>
    <dgm:pt modelId="{B998B0C3-67DC-4AD2-9B86-21468F5ED263}">
      <dgm:prSet phldrT="[Текст]"/>
      <dgm:spPr/>
      <dgm:t>
        <a:bodyPr/>
        <a:lstStyle/>
        <a:p>
          <a:r>
            <a:rPr lang="ru-RU" b="0" i="0" dirty="0">
              <a:solidFill>
                <a:schemeClr val="bg1"/>
              </a:solidFill>
              <a:latin typeface="Montserrat Black" panose="00000A00000000000000" pitchFamily="2" charset="-52"/>
            </a:rPr>
            <a:t>Императрица и Самодержица Всероссийская. Политик просвещённого абсолютизма. Дочь князя Ангальт-Цербстского.</a:t>
          </a:r>
          <a:endParaRPr lang="ru-RU" dirty="0">
            <a:solidFill>
              <a:schemeClr val="bg1"/>
            </a:solidFill>
            <a:latin typeface="Montserrat Black" panose="00000A00000000000000" pitchFamily="2" charset="-52"/>
          </a:endParaRPr>
        </a:p>
      </dgm:t>
    </dgm:pt>
    <dgm:pt modelId="{72948424-8D9F-4569-AA9F-D894D322DDAE}" type="parTrans" cxnId="{8B2B98F5-10FE-4BD0-B850-EC325231FEC1}">
      <dgm:prSet/>
      <dgm:spPr/>
      <dgm:t>
        <a:bodyPr/>
        <a:lstStyle/>
        <a:p>
          <a:endParaRPr lang="ru-RU"/>
        </a:p>
      </dgm:t>
    </dgm:pt>
    <dgm:pt modelId="{998F885E-90F6-4947-87D5-D4022434EBDE}" type="sibTrans" cxnId="{8B2B98F5-10FE-4BD0-B850-EC325231FEC1}">
      <dgm:prSet/>
      <dgm:spPr/>
      <dgm:t>
        <a:bodyPr/>
        <a:lstStyle/>
        <a:p>
          <a:endParaRPr lang="ru-RU"/>
        </a:p>
      </dgm:t>
    </dgm:pt>
    <dgm:pt modelId="{51C38B23-B685-4017-A092-E34C266F2278}">
      <dgm:prSet phldrT="[Текст]"/>
      <dgm:spPr/>
      <dgm:t>
        <a:bodyPr/>
        <a:lstStyle/>
        <a:p>
          <a:r>
            <a:rPr lang="ru-RU" b="0" i="0" dirty="0">
              <a:solidFill>
                <a:schemeClr val="bg1"/>
              </a:solidFill>
              <a:latin typeface="Montserrat Black" panose="00000A00000000000000" pitchFamily="2" charset="-52"/>
            </a:rPr>
            <a:t>Екатерина взошла на престол в результате дворцового переворота против своего мужа - Петра III, вскоре погибшего при невыясненных обстоятельствах.</a:t>
          </a:r>
          <a:endParaRPr lang="ru-RU" dirty="0">
            <a:solidFill>
              <a:schemeClr val="bg1"/>
            </a:solidFill>
            <a:latin typeface="Montserrat Black" panose="00000A00000000000000" pitchFamily="2" charset="-52"/>
          </a:endParaRPr>
        </a:p>
      </dgm:t>
    </dgm:pt>
    <dgm:pt modelId="{321917EB-59C9-433A-8C4E-352DA39EA324}" type="parTrans" cxnId="{B18D07A1-E960-4374-B9E9-65531AB39DEF}">
      <dgm:prSet/>
      <dgm:spPr/>
      <dgm:t>
        <a:bodyPr/>
        <a:lstStyle/>
        <a:p>
          <a:endParaRPr lang="ru-RU"/>
        </a:p>
      </dgm:t>
    </dgm:pt>
    <dgm:pt modelId="{CC21B949-870B-4A79-955A-15D7BFAF5BF0}" type="sibTrans" cxnId="{B18D07A1-E960-4374-B9E9-65531AB39DEF}">
      <dgm:prSet/>
      <dgm:spPr/>
      <dgm:t>
        <a:bodyPr/>
        <a:lstStyle/>
        <a:p>
          <a:endParaRPr lang="ru-RU"/>
        </a:p>
      </dgm:t>
    </dgm:pt>
    <dgm:pt modelId="{2B835AB1-9B4A-4584-9A53-2381EDBAF7ED}" type="pres">
      <dgm:prSet presAssocID="{03168F21-763B-47AE-8BF7-169145901535}" presName="vert0" presStyleCnt="0">
        <dgm:presLayoutVars>
          <dgm:dir/>
          <dgm:animOne val="branch"/>
          <dgm:animLvl val="lvl"/>
        </dgm:presLayoutVars>
      </dgm:prSet>
      <dgm:spPr/>
    </dgm:pt>
    <dgm:pt modelId="{8808F564-BAB3-41EF-B781-D05F83BBC47E}" type="pres">
      <dgm:prSet presAssocID="{AAE70972-36BE-4E7D-8FCB-9B703FB0C2EF}" presName="thickLine" presStyleLbl="alignNode1" presStyleIdx="0" presStyleCnt="1"/>
      <dgm:spPr/>
    </dgm:pt>
    <dgm:pt modelId="{AC736C89-139C-4A22-961C-390BAC285DD4}" type="pres">
      <dgm:prSet presAssocID="{AAE70972-36BE-4E7D-8FCB-9B703FB0C2EF}" presName="horz1" presStyleCnt="0"/>
      <dgm:spPr/>
    </dgm:pt>
    <dgm:pt modelId="{59911FAD-3AFE-45E4-AC70-75CCC3FA8DFC}" type="pres">
      <dgm:prSet presAssocID="{AAE70972-36BE-4E7D-8FCB-9B703FB0C2EF}" presName="tx1" presStyleLbl="revTx" presStyleIdx="0" presStyleCnt="3"/>
      <dgm:spPr/>
    </dgm:pt>
    <dgm:pt modelId="{0DF2A323-AD73-4722-8B2F-C61546A97BA2}" type="pres">
      <dgm:prSet presAssocID="{AAE70972-36BE-4E7D-8FCB-9B703FB0C2EF}" presName="vert1" presStyleCnt="0"/>
      <dgm:spPr/>
    </dgm:pt>
    <dgm:pt modelId="{F1FC2C61-3F21-466C-AF48-BBF607317958}" type="pres">
      <dgm:prSet presAssocID="{B998B0C3-67DC-4AD2-9B86-21468F5ED263}" presName="vertSpace2a" presStyleCnt="0"/>
      <dgm:spPr/>
    </dgm:pt>
    <dgm:pt modelId="{984082EE-EABE-448A-A867-6144B5DD0968}" type="pres">
      <dgm:prSet presAssocID="{B998B0C3-67DC-4AD2-9B86-21468F5ED263}" presName="horz2" presStyleCnt="0"/>
      <dgm:spPr/>
    </dgm:pt>
    <dgm:pt modelId="{2406B6E4-60E4-4B47-B05E-ADA3A3283155}" type="pres">
      <dgm:prSet presAssocID="{B998B0C3-67DC-4AD2-9B86-21468F5ED263}" presName="horzSpace2" presStyleCnt="0"/>
      <dgm:spPr/>
    </dgm:pt>
    <dgm:pt modelId="{F62E2E33-4EB8-45DA-B93D-53AF1BA3DEFB}" type="pres">
      <dgm:prSet presAssocID="{B998B0C3-67DC-4AD2-9B86-21468F5ED263}" presName="tx2" presStyleLbl="revTx" presStyleIdx="1" presStyleCnt="3"/>
      <dgm:spPr/>
    </dgm:pt>
    <dgm:pt modelId="{F120539B-9BE4-4DB6-A393-7C25DC9778C7}" type="pres">
      <dgm:prSet presAssocID="{B998B0C3-67DC-4AD2-9B86-21468F5ED263}" presName="vert2" presStyleCnt="0"/>
      <dgm:spPr/>
    </dgm:pt>
    <dgm:pt modelId="{C9A38B4E-8719-4FA9-9343-D3E80EBF6761}" type="pres">
      <dgm:prSet presAssocID="{B998B0C3-67DC-4AD2-9B86-21468F5ED263}" presName="thinLine2b" presStyleLbl="callout" presStyleIdx="0" presStyleCnt="2"/>
      <dgm:spPr>
        <a:ln>
          <a:solidFill>
            <a:srgbClr val="F65208"/>
          </a:solidFill>
        </a:ln>
      </dgm:spPr>
    </dgm:pt>
    <dgm:pt modelId="{3FD56AE4-890B-449E-8BF4-7F3EF0DE10DB}" type="pres">
      <dgm:prSet presAssocID="{B998B0C3-67DC-4AD2-9B86-21468F5ED263}" presName="vertSpace2b" presStyleCnt="0"/>
      <dgm:spPr/>
    </dgm:pt>
    <dgm:pt modelId="{ED323546-1168-443B-B2A4-5F22898455E2}" type="pres">
      <dgm:prSet presAssocID="{51C38B23-B685-4017-A092-E34C266F2278}" presName="horz2" presStyleCnt="0"/>
      <dgm:spPr/>
    </dgm:pt>
    <dgm:pt modelId="{AE4B2143-E39D-4EC5-816E-04F2B8DBEFEF}" type="pres">
      <dgm:prSet presAssocID="{51C38B23-B685-4017-A092-E34C266F2278}" presName="horzSpace2" presStyleCnt="0"/>
      <dgm:spPr/>
    </dgm:pt>
    <dgm:pt modelId="{CCBD2B82-ED36-4841-A76D-F6BB2B87850F}" type="pres">
      <dgm:prSet presAssocID="{51C38B23-B685-4017-A092-E34C266F2278}" presName="tx2" presStyleLbl="revTx" presStyleIdx="2" presStyleCnt="3"/>
      <dgm:spPr/>
    </dgm:pt>
    <dgm:pt modelId="{CFF4DE55-58B7-4200-82B2-3DDF821D94EA}" type="pres">
      <dgm:prSet presAssocID="{51C38B23-B685-4017-A092-E34C266F2278}" presName="vert2" presStyleCnt="0"/>
      <dgm:spPr/>
    </dgm:pt>
    <dgm:pt modelId="{62118D13-FE0F-4581-8A0A-A09629A1CD78}" type="pres">
      <dgm:prSet presAssocID="{51C38B23-B685-4017-A092-E34C266F2278}" presName="thinLine2b" presStyleLbl="callout" presStyleIdx="1" presStyleCnt="2"/>
      <dgm:spPr>
        <a:ln>
          <a:solidFill>
            <a:srgbClr val="F65208"/>
          </a:solidFill>
        </a:ln>
      </dgm:spPr>
    </dgm:pt>
    <dgm:pt modelId="{BB8C4FEF-16F7-4617-B182-E143AC5DF0BE}" type="pres">
      <dgm:prSet presAssocID="{51C38B23-B685-4017-A092-E34C266F2278}" presName="vertSpace2b" presStyleCnt="0"/>
      <dgm:spPr/>
    </dgm:pt>
  </dgm:ptLst>
  <dgm:cxnLst>
    <dgm:cxn modelId="{8642E405-405A-41E1-B99E-EDB2FFB1D268}" type="presOf" srcId="{B998B0C3-67DC-4AD2-9B86-21468F5ED263}" destId="{F62E2E33-4EB8-45DA-B93D-53AF1BA3DEFB}" srcOrd="0" destOrd="0" presId="urn:microsoft.com/office/officeart/2008/layout/LinedList"/>
    <dgm:cxn modelId="{81E7B327-CEA8-48BC-B5CC-D7715B0594C5}" type="presOf" srcId="{51C38B23-B685-4017-A092-E34C266F2278}" destId="{CCBD2B82-ED36-4841-A76D-F6BB2B87850F}" srcOrd="0" destOrd="0" presId="urn:microsoft.com/office/officeart/2008/layout/LinedList"/>
    <dgm:cxn modelId="{AF12939C-99B8-44A5-A603-C7F11F77FE20}" type="presOf" srcId="{03168F21-763B-47AE-8BF7-169145901535}" destId="{2B835AB1-9B4A-4584-9A53-2381EDBAF7ED}" srcOrd="0" destOrd="0" presId="urn:microsoft.com/office/officeart/2008/layout/LinedList"/>
    <dgm:cxn modelId="{B18D07A1-E960-4374-B9E9-65531AB39DEF}" srcId="{AAE70972-36BE-4E7D-8FCB-9B703FB0C2EF}" destId="{51C38B23-B685-4017-A092-E34C266F2278}" srcOrd="1" destOrd="0" parTransId="{321917EB-59C9-433A-8C4E-352DA39EA324}" sibTransId="{CC21B949-870B-4A79-955A-15D7BFAF5BF0}"/>
    <dgm:cxn modelId="{104648CA-61EF-4523-A6B8-7DAB53B510B1}" type="presOf" srcId="{AAE70972-36BE-4E7D-8FCB-9B703FB0C2EF}" destId="{59911FAD-3AFE-45E4-AC70-75CCC3FA8DFC}" srcOrd="0" destOrd="0" presId="urn:microsoft.com/office/officeart/2008/layout/LinedList"/>
    <dgm:cxn modelId="{2F73ECE5-B57E-4818-BEF7-341C59F131C7}" srcId="{03168F21-763B-47AE-8BF7-169145901535}" destId="{AAE70972-36BE-4E7D-8FCB-9B703FB0C2EF}" srcOrd="0" destOrd="0" parTransId="{B3EC9AB6-D73B-4CDE-A887-03F5442A0511}" sibTransId="{9E7112EF-4E40-441B-AF44-6ADD0268D41F}"/>
    <dgm:cxn modelId="{8B2B98F5-10FE-4BD0-B850-EC325231FEC1}" srcId="{AAE70972-36BE-4E7D-8FCB-9B703FB0C2EF}" destId="{B998B0C3-67DC-4AD2-9B86-21468F5ED263}" srcOrd="0" destOrd="0" parTransId="{72948424-8D9F-4569-AA9F-D894D322DDAE}" sibTransId="{998F885E-90F6-4947-87D5-D4022434EBDE}"/>
    <dgm:cxn modelId="{1C08E115-EC48-4CF8-9B67-1DC174D754C8}" type="presParOf" srcId="{2B835AB1-9B4A-4584-9A53-2381EDBAF7ED}" destId="{8808F564-BAB3-41EF-B781-D05F83BBC47E}" srcOrd="0" destOrd="0" presId="urn:microsoft.com/office/officeart/2008/layout/LinedList"/>
    <dgm:cxn modelId="{2FCF4C87-9D15-4476-8A2B-A737E083A0BA}" type="presParOf" srcId="{2B835AB1-9B4A-4584-9A53-2381EDBAF7ED}" destId="{AC736C89-139C-4A22-961C-390BAC285DD4}" srcOrd="1" destOrd="0" presId="urn:microsoft.com/office/officeart/2008/layout/LinedList"/>
    <dgm:cxn modelId="{898398EE-2D52-44B7-91A6-B123CC484BEE}" type="presParOf" srcId="{AC736C89-139C-4A22-961C-390BAC285DD4}" destId="{59911FAD-3AFE-45E4-AC70-75CCC3FA8DFC}" srcOrd="0" destOrd="0" presId="urn:microsoft.com/office/officeart/2008/layout/LinedList"/>
    <dgm:cxn modelId="{9809465C-B4B2-4373-9B1F-162A7BCAEA07}" type="presParOf" srcId="{AC736C89-139C-4A22-961C-390BAC285DD4}" destId="{0DF2A323-AD73-4722-8B2F-C61546A97BA2}" srcOrd="1" destOrd="0" presId="urn:microsoft.com/office/officeart/2008/layout/LinedList"/>
    <dgm:cxn modelId="{55BF71FC-D830-4DED-8B30-F7A092FE1C9E}" type="presParOf" srcId="{0DF2A323-AD73-4722-8B2F-C61546A97BA2}" destId="{F1FC2C61-3F21-466C-AF48-BBF607317958}" srcOrd="0" destOrd="0" presId="urn:microsoft.com/office/officeart/2008/layout/LinedList"/>
    <dgm:cxn modelId="{04DFF7A6-5BF3-4F5D-8A3D-A3162A22D162}" type="presParOf" srcId="{0DF2A323-AD73-4722-8B2F-C61546A97BA2}" destId="{984082EE-EABE-448A-A867-6144B5DD0968}" srcOrd="1" destOrd="0" presId="urn:microsoft.com/office/officeart/2008/layout/LinedList"/>
    <dgm:cxn modelId="{71565050-52D8-4DF0-8BC6-56420E0D167F}" type="presParOf" srcId="{984082EE-EABE-448A-A867-6144B5DD0968}" destId="{2406B6E4-60E4-4B47-B05E-ADA3A3283155}" srcOrd="0" destOrd="0" presId="urn:microsoft.com/office/officeart/2008/layout/LinedList"/>
    <dgm:cxn modelId="{0E1908F3-156F-4C4D-BDBA-05A83304BF28}" type="presParOf" srcId="{984082EE-EABE-448A-A867-6144B5DD0968}" destId="{F62E2E33-4EB8-45DA-B93D-53AF1BA3DEFB}" srcOrd="1" destOrd="0" presId="urn:microsoft.com/office/officeart/2008/layout/LinedList"/>
    <dgm:cxn modelId="{F020E9F6-4346-4E23-9B7A-752D6EA01DC9}" type="presParOf" srcId="{984082EE-EABE-448A-A867-6144B5DD0968}" destId="{F120539B-9BE4-4DB6-A393-7C25DC9778C7}" srcOrd="2" destOrd="0" presId="urn:microsoft.com/office/officeart/2008/layout/LinedList"/>
    <dgm:cxn modelId="{FEA7C81B-89EA-426F-A7D5-C4CF7637A983}" type="presParOf" srcId="{0DF2A323-AD73-4722-8B2F-C61546A97BA2}" destId="{C9A38B4E-8719-4FA9-9343-D3E80EBF6761}" srcOrd="2" destOrd="0" presId="urn:microsoft.com/office/officeart/2008/layout/LinedList"/>
    <dgm:cxn modelId="{9B227552-6D98-4D83-97FC-9AACE58B2E67}" type="presParOf" srcId="{0DF2A323-AD73-4722-8B2F-C61546A97BA2}" destId="{3FD56AE4-890B-449E-8BF4-7F3EF0DE10DB}" srcOrd="3" destOrd="0" presId="urn:microsoft.com/office/officeart/2008/layout/LinedList"/>
    <dgm:cxn modelId="{DE9E264D-8504-4D84-B0DE-886474FD29D9}" type="presParOf" srcId="{0DF2A323-AD73-4722-8B2F-C61546A97BA2}" destId="{ED323546-1168-443B-B2A4-5F22898455E2}" srcOrd="4" destOrd="0" presId="urn:microsoft.com/office/officeart/2008/layout/LinedList"/>
    <dgm:cxn modelId="{762714B3-6D03-49B6-AA50-E2FAEA2573E7}" type="presParOf" srcId="{ED323546-1168-443B-B2A4-5F22898455E2}" destId="{AE4B2143-E39D-4EC5-816E-04F2B8DBEFEF}" srcOrd="0" destOrd="0" presId="urn:microsoft.com/office/officeart/2008/layout/LinedList"/>
    <dgm:cxn modelId="{1B927994-7E85-4E31-9A83-6F42BAFC45F0}" type="presParOf" srcId="{ED323546-1168-443B-B2A4-5F22898455E2}" destId="{CCBD2B82-ED36-4841-A76D-F6BB2B87850F}" srcOrd="1" destOrd="0" presId="urn:microsoft.com/office/officeart/2008/layout/LinedList"/>
    <dgm:cxn modelId="{6C1E0C61-3F4B-4D69-A726-44B4AD37969A}" type="presParOf" srcId="{ED323546-1168-443B-B2A4-5F22898455E2}" destId="{CFF4DE55-58B7-4200-82B2-3DDF821D94EA}" srcOrd="2" destOrd="0" presId="urn:microsoft.com/office/officeart/2008/layout/LinedList"/>
    <dgm:cxn modelId="{F357E023-50CB-4CB5-92E1-C7A0BEAB290B}" type="presParOf" srcId="{0DF2A323-AD73-4722-8B2F-C61546A97BA2}" destId="{62118D13-FE0F-4581-8A0A-A09629A1CD78}" srcOrd="5" destOrd="0" presId="urn:microsoft.com/office/officeart/2008/layout/LinedList"/>
    <dgm:cxn modelId="{2D6320D9-97EF-4F2F-B878-15BA1330495C}" type="presParOf" srcId="{0DF2A323-AD73-4722-8B2F-C61546A97BA2}" destId="{BB8C4FEF-16F7-4617-B182-E143AC5DF0BE}" srcOrd="6"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FAF26-15DE-40AC-AC76-D34E16950C8E}">
      <dsp:nvSpPr>
        <dsp:cNvPr id="0" name=""/>
        <dsp:cNvSpPr/>
      </dsp:nvSpPr>
      <dsp:spPr>
        <a:xfrm>
          <a:off x="0" y="0"/>
          <a:ext cx="10137474"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8619F7C-8554-4254-9BB0-C43A7789A7CB}">
      <dsp:nvSpPr>
        <dsp:cNvPr id="0" name=""/>
        <dsp:cNvSpPr/>
      </dsp:nvSpPr>
      <dsp:spPr>
        <a:xfrm>
          <a:off x="0" y="0"/>
          <a:ext cx="2027494" cy="57697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ru-RU" sz="1800" kern="1200" dirty="0">
              <a:solidFill>
                <a:schemeClr val="bg1"/>
              </a:solidFill>
              <a:latin typeface="Montserrat Black" panose="00000A00000000000000" pitchFamily="2" charset="-52"/>
            </a:rPr>
            <a:t>Маленькая </a:t>
          </a:r>
          <a:r>
            <a:rPr lang="ru-RU" sz="1800" kern="1200" dirty="0">
              <a:solidFill>
                <a:srgbClr val="F65208"/>
              </a:solidFill>
              <a:latin typeface="Montserrat Black" panose="00000A00000000000000" pitchFamily="2" charset="-52"/>
            </a:rPr>
            <a:t>страсть</a:t>
          </a:r>
          <a:r>
            <a:rPr lang="ru-RU" sz="1800" kern="1200" dirty="0">
              <a:solidFill>
                <a:schemeClr val="bg1"/>
              </a:solidFill>
              <a:latin typeface="Montserrat Black" panose="00000A00000000000000" pitchFamily="2" charset="-52"/>
            </a:rPr>
            <a:t> императрицы к платьям</a:t>
          </a:r>
        </a:p>
      </dsp:txBody>
      <dsp:txXfrm>
        <a:off x="0" y="0"/>
        <a:ext cx="2027494" cy="5769780"/>
      </dsp:txXfrm>
    </dsp:sp>
    <dsp:sp modelId="{B7A6B572-3459-4217-96FE-B1B523F00EB6}">
      <dsp:nvSpPr>
        <dsp:cNvPr id="0" name=""/>
        <dsp:cNvSpPr/>
      </dsp:nvSpPr>
      <dsp:spPr>
        <a:xfrm>
          <a:off x="2179556" y="90152"/>
          <a:ext cx="7957917" cy="18030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endParaRPr lang="ru-RU" sz="2000" b="0" i="0" kern="1200">
            <a:solidFill>
              <a:schemeClr val="bg1"/>
            </a:solidFill>
            <a:latin typeface="Montserrat Black" panose="00000A00000000000000" pitchFamily="2" charset="-52"/>
          </a:endParaRPr>
        </a:p>
        <a:p>
          <a:pPr marL="0" lvl="0" indent="0" algn="l" defTabSz="889000">
            <a:lnSpc>
              <a:spcPct val="90000"/>
            </a:lnSpc>
            <a:spcBef>
              <a:spcPct val="0"/>
            </a:spcBef>
            <a:spcAft>
              <a:spcPct val="35000"/>
            </a:spcAft>
            <a:buNone/>
          </a:pPr>
          <a:r>
            <a:rPr lang="ru-RU" sz="2000" b="0" i="0" kern="1200">
              <a:solidFill>
                <a:schemeClr val="bg1"/>
              </a:solidFill>
              <a:latin typeface="Montserrat Black" panose="00000A00000000000000" pitchFamily="2" charset="-52"/>
            </a:rPr>
            <a:t>Императрица слыла красавицей, современники отмечали в ней живость ума и легкость общения, восторгались ее стройностью и маленьким личиком.</a:t>
          </a:r>
          <a:br>
            <a:rPr lang="ru-RU" sz="2000" kern="1200">
              <a:solidFill>
                <a:schemeClr val="bg1"/>
              </a:solidFill>
              <a:latin typeface="Montserrat Black" panose="00000A00000000000000" pitchFamily="2" charset="-52"/>
            </a:rPr>
          </a:br>
          <a:endParaRPr lang="ru-RU" sz="2000" kern="1200" dirty="0">
            <a:solidFill>
              <a:schemeClr val="bg1"/>
            </a:solidFill>
            <a:latin typeface="Montserrat Black" panose="00000A00000000000000" pitchFamily="2" charset="-52"/>
          </a:endParaRPr>
        </a:p>
      </dsp:txBody>
      <dsp:txXfrm>
        <a:off x="2179556" y="90152"/>
        <a:ext cx="7957917" cy="1803056"/>
      </dsp:txXfrm>
    </dsp:sp>
    <dsp:sp modelId="{62D8230D-2646-47B6-BDF6-749CFD564D06}">
      <dsp:nvSpPr>
        <dsp:cNvPr id="0" name=""/>
        <dsp:cNvSpPr/>
      </dsp:nvSpPr>
      <dsp:spPr>
        <a:xfrm>
          <a:off x="2027494" y="1893209"/>
          <a:ext cx="8109979" cy="0"/>
        </a:xfrm>
        <a:prstGeom prst="line">
          <a:avLst/>
        </a:prstGeom>
        <a:solidFill>
          <a:schemeClr val="accent2">
            <a:hueOff val="0"/>
            <a:satOff val="0"/>
            <a:lumOff val="0"/>
            <a:alphaOff val="0"/>
          </a:schemeClr>
        </a:solidFill>
        <a:ln w="12700" cap="flat" cmpd="sng" algn="ctr">
          <a:solidFill>
            <a:srgbClr val="F65208"/>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23BD52C6-FCC5-4E4D-992E-C415ABDD6B0B}">
      <dsp:nvSpPr>
        <dsp:cNvPr id="0" name=""/>
        <dsp:cNvSpPr/>
      </dsp:nvSpPr>
      <dsp:spPr>
        <a:xfrm>
          <a:off x="2179556" y="1983361"/>
          <a:ext cx="7957917" cy="18030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ru-RU" sz="2000" b="0" i="0" kern="1200">
              <a:solidFill>
                <a:schemeClr val="bg1"/>
              </a:solidFill>
              <a:latin typeface="Montserrat Black" panose="00000A00000000000000" pitchFamily="2" charset="-52"/>
            </a:rPr>
            <a:t>Елизавета с детства любилаь дорогие платя, расшитые золотом и серебром.</a:t>
          </a:r>
          <a:br>
            <a:rPr lang="ru-RU" sz="2000" kern="1200">
              <a:solidFill>
                <a:schemeClr val="bg1"/>
              </a:solidFill>
              <a:latin typeface="Montserrat Black" panose="00000A00000000000000" pitchFamily="2" charset="-52"/>
            </a:rPr>
          </a:br>
          <a:endParaRPr lang="ru-RU" sz="2000" kern="1200" dirty="0">
            <a:solidFill>
              <a:schemeClr val="bg1"/>
            </a:solidFill>
            <a:latin typeface="Montserrat Black" panose="00000A00000000000000" pitchFamily="2" charset="-52"/>
          </a:endParaRPr>
        </a:p>
      </dsp:txBody>
      <dsp:txXfrm>
        <a:off x="2179556" y="1983361"/>
        <a:ext cx="7957917" cy="1803056"/>
      </dsp:txXfrm>
    </dsp:sp>
    <dsp:sp modelId="{EF2DA94B-D429-4AFF-8691-F06F9EFD7E5D}">
      <dsp:nvSpPr>
        <dsp:cNvPr id="0" name=""/>
        <dsp:cNvSpPr/>
      </dsp:nvSpPr>
      <dsp:spPr>
        <a:xfrm>
          <a:off x="2027494" y="3786418"/>
          <a:ext cx="8109979" cy="0"/>
        </a:xfrm>
        <a:prstGeom prst="line">
          <a:avLst/>
        </a:prstGeom>
        <a:solidFill>
          <a:schemeClr val="accent2">
            <a:hueOff val="0"/>
            <a:satOff val="0"/>
            <a:lumOff val="0"/>
            <a:alphaOff val="0"/>
          </a:schemeClr>
        </a:solidFill>
        <a:ln w="12700" cap="flat" cmpd="sng" algn="ctr">
          <a:solidFill>
            <a:srgbClr val="F65208"/>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3958B134-D570-4497-AB44-5793D3F0EB83}">
      <dsp:nvSpPr>
        <dsp:cNvPr id="0" name=""/>
        <dsp:cNvSpPr/>
      </dsp:nvSpPr>
      <dsp:spPr>
        <a:xfrm>
          <a:off x="2179556" y="3876570"/>
          <a:ext cx="7957917" cy="18030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ru-RU" sz="2000" b="0" i="0" kern="1200">
              <a:solidFill>
                <a:schemeClr val="bg1"/>
              </a:solidFill>
              <a:latin typeface="Montserrat Black" panose="00000A00000000000000" pitchFamily="2" charset="-52"/>
            </a:rPr>
            <a:t>Взойдя на престол, обзавелась коллекцией из 15 тысяч платьев, которые меняла по каждому удобному случаю, и порой могла переодеваться до 7 раз в день.</a:t>
          </a:r>
          <a:endParaRPr lang="ru-RU" sz="2000" kern="1200" dirty="0">
            <a:solidFill>
              <a:schemeClr val="bg1"/>
            </a:solidFill>
            <a:latin typeface="Montserrat Black" panose="00000A00000000000000" pitchFamily="2" charset="-52"/>
          </a:endParaRPr>
        </a:p>
      </dsp:txBody>
      <dsp:txXfrm>
        <a:off x="2179556" y="3876570"/>
        <a:ext cx="7957917" cy="1803056"/>
      </dsp:txXfrm>
    </dsp:sp>
    <dsp:sp modelId="{88D9966C-0F5A-48BC-9B97-8C04349D635C}">
      <dsp:nvSpPr>
        <dsp:cNvPr id="0" name=""/>
        <dsp:cNvSpPr/>
      </dsp:nvSpPr>
      <dsp:spPr>
        <a:xfrm>
          <a:off x="2027494" y="5679627"/>
          <a:ext cx="8109979" cy="0"/>
        </a:xfrm>
        <a:prstGeom prst="line">
          <a:avLst/>
        </a:prstGeom>
        <a:solidFill>
          <a:schemeClr val="accent2">
            <a:hueOff val="0"/>
            <a:satOff val="0"/>
            <a:lumOff val="0"/>
            <a:alphaOff val="0"/>
          </a:schemeClr>
        </a:solidFill>
        <a:ln w="12700" cap="flat" cmpd="sng" algn="ctr">
          <a:solidFill>
            <a:srgbClr val="F65208"/>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F22F6B-7E8F-43FB-94ED-8CFD01E30389}">
      <dsp:nvSpPr>
        <dsp:cNvPr id="0" name=""/>
        <dsp:cNvSpPr/>
      </dsp:nvSpPr>
      <dsp:spPr>
        <a:xfrm>
          <a:off x="0" y="0"/>
          <a:ext cx="663529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F43BCE-893C-4D66-942F-4F2E274F7BBE}">
      <dsp:nvSpPr>
        <dsp:cNvPr id="0" name=""/>
        <dsp:cNvSpPr/>
      </dsp:nvSpPr>
      <dsp:spPr>
        <a:xfrm>
          <a:off x="0" y="0"/>
          <a:ext cx="1028989" cy="2991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ru-RU" sz="1300" kern="1200" dirty="0">
              <a:solidFill>
                <a:srgbClr val="181717"/>
              </a:solidFill>
            </a:rPr>
            <a:t>.</a:t>
          </a:r>
        </a:p>
      </dsp:txBody>
      <dsp:txXfrm>
        <a:off x="0" y="0"/>
        <a:ext cx="1028989" cy="2991393"/>
      </dsp:txXfrm>
    </dsp:sp>
    <dsp:sp modelId="{E7A59B85-1592-4A93-ADF0-181EB011BC45}">
      <dsp:nvSpPr>
        <dsp:cNvPr id="0" name=""/>
        <dsp:cNvSpPr/>
      </dsp:nvSpPr>
      <dsp:spPr>
        <a:xfrm>
          <a:off x="1106163" y="69526"/>
          <a:ext cx="4038782" cy="13905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ru-RU" sz="1300" b="0" i="1" kern="1200" dirty="0">
              <a:solidFill>
                <a:schemeClr val="bg1"/>
              </a:solidFill>
              <a:latin typeface="Montserrat Black" panose="00000A00000000000000" pitchFamily="2" charset="-52"/>
            </a:rPr>
            <a:t>Петр III – фигура весьма противоречивая. Он правил Россией всего лишь около полугода в</a:t>
          </a:r>
          <a:r>
            <a:rPr lang="ru-RU" sz="1300" b="0" i="0" kern="1200" dirty="0">
              <a:solidFill>
                <a:schemeClr val="bg1"/>
              </a:solidFill>
              <a:latin typeface="Montserrat Black" panose="00000A00000000000000" pitchFamily="2" charset="-52"/>
            </a:rPr>
            <a:t> </a:t>
          </a:r>
          <a:r>
            <a:rPr lang="ru-RU" sz="1300" b="1" i="1" kern="1200" dirty="0">
              <a:solidFill>
                <a:schemeClr val="bg1"/>
              </a:solidFill>
              <a:latin typeface="Montserrat Black" panose="00000A00000000000000" pitchFamily="2" charset="-52"/>
            </a:rPr>
            <a:t>1762 г.</a:t>
          </a:r>
          <a:r>
            <a:rPr lang="ru-RU" sz="1300" b="0" i="1" kern="1200" dirty="0">
              <a:solidFill>
                <a:schemeClr val="bg1"/>
              </a:solidFill>
              <a:latin typeface="Montserrat Black" panose="00000A00000000000000" pitchFamily="2" charset="-52"/>
            </a:rPr>
            <a:t>, однако успел оставить о себе диаметрально противоположные впечатления как у разных слоев населения того времени, так и у исследователей.</a:t>
          </a:r>
          <a:endParaRPr lang="ru-RU" sz="1300" kern="1200" dirty="0">
            <a:solidFill>
              <a:schemeClr val="bg1"/>
            </a:solidFill>
            <a:latin typeface="Montserrat Black" panose="00000A00000000000000" pitchFamily="2" charset="-52"/>
          </a:endParaRPr>
        </a:p>
      </dsp:txBody>
      <dsp:txXfrm>
        <a:off x="1106163" y="69526"/>
        <a:ext cx="4038782" cy="1390530"/>
      </dsp:txXfrm>
    </dsp:sp>
    <dsp:sp modelId="{C3207108-109F-4E12-9EB9-CABCDD66B5D4}">
      <dsp:nvSpPr>
        <dsp:cNvPr id="0" name=""/>
        <dsp:cNvSpPr/>
      </dsp:nvSpPr>
      <dsp:spPr>
        <a:xfrm>
          <a:off x="1028989" y="1460056"/>
          <a:ext cx="411595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5495988-8EC5-42E2-B6C3-F18DCCF63293}">
      <dsp:nvSpPr>
        <dsp:cNvPr id="0" name=""/>
        <dsp:cNvSpPr/>
      </dsp:nvSpPr>
      <dsp:spPr>
        <a:xfrm>
          <a:off x="1106163" y="1529583"/>
          <a:ext cx="5524166" cy="13905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ru-RU" sz="1300" b="0" i="0" kern="1200" dirty="0">
              <a:solidFill>
                <a:schemeClr val="bg1"/>
              </a:solidFill>
              <a:latin typeface="Montserrat Black" panose="00000A00000000000000" pitchFamily="2" charset="-52"/>
            </a:rPr>
            <a:t>Петр III не был случайным человеком на Российском престоле, как это иногда преподносят. Он обладал всеми правами на трон, так как являлся внуком Петра I, рожденным от брака дочери Петра I Анны и герцога Гольштейна Карла Фридриха. Императрице Елизавете</a:t>
          </a:r>
          <a:r>
            <a:rPr lang="ru-RU" sz="1300" b="0" i="0" kern="1200" dirty="0">
              <a:solidFill>
                <a:schemeClr val="bg1"/>
              </a:solidFill>
              <a:latin typeface="Montserrat Black" panose="00000A00000000000000" pitchFamily="2" charset="-52"/>
              <a:hlinkClick xmlns:r="http://schemas.openxmlformats.org/officeDocument/2006/relationships" r:id="rId1">
                <a:extLst>
                  <a:ext uri="{A12FA001-AC4F-418D-AE19-62706E023703}">
                    <ahyp:hlinkClr xmlns:ahyp="http://schemas.microsoft.com/office/drawing/2018/hyperlinkcolor" val="tx"/>
                  </a:ext>
                </a:extLst>
              </a:hlinkClick>
            </a:rPr>
            <a:t> </a:t>
          </a:r>
          <a:r>
            <a:rPr lang="ru-RU" sz="1300" b="0" i="0" kern="1200" dirty="0">
              <a:solidFill>
                <a:schemeClr val="bg1"/>
              </a:solidFill>
              <a:latin typeface="Montserrat Black" panose="00000A00000000000000" pitchFamily="2" charset="-52"/>
            </a:rPr>
            <a:t>Петровне Петр III приходился племянником. Елизавета и назначила Петра III своим преемником.</a:t>
          </a:r>
          <a:endParaRPr lang="ru-RU" sz="1300" kern="1200" dirty="0">
            <a:solidFill>
              <a:schemeClr val="bg1"/>
            </a:solidFill>
            <a:latin typeface="Montserrat Black" panose="00000A00000000000000" pitchFamily="2" charset="-52"/>
          </a:endParaRPr>
        </a:p>
      </dsp:txBody>
      <dsp:txXfrm>
        <a:off x="1106163" y="1529583"/>
        <a:ext cx="5524166" cy="1390530"/>
      </dsp:txXfrm>
    </dsp:sp>
    <dsp:sp modelId="{203F82DB-BF7F-468D-8122-99B7DBE51F0D}">
      <dsp:nvSpPr>
        <dsp:cNvPr id="0" name=""/>
        <dsp:cNvSpPr/>
      </dsp:nvSpPr>
      <dsp:spPr>
        <a:xfrm>
          <a:off x="1028989" y="2920113"/>
          <a:ext cx="411595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08F564-BAB3-41EF-B781-D05F83BBC47E}">
      <dsp:nvSpPr>
        <dsp:cNvPr id="0" name=""/>
        <dsp:cNvSpPr/>
      </dsp:nvSpPr>
      <dsp:spPr>
        <a:xfrm>
          <a:off x="0" y="0"/>
          <a:ext cx="6920411"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59911FAD-3AFE-45E4-AC70-75CCC3FA8DFC}">
      <dsp:nvSpPr>
        <dsp:cNvPr id="0" name=""/>
        <dsp:cNvSpPr/>
      </dsp:nvSpPr>
      <dsp:spPr>
        <a:xfrm>
          <a:off x="0" y="0"/>
          <a:ext cx="1384082" cy="50855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ru-RU" sz="6500" kern="1200" dirty="0">
              <a:solidFill>
                <a:srgbClr val="181717"/>
              </a:solidFill>
            </a:rPr>
            <a:t>.</a:t>
          </a:r>
        </a:p>
      </dsp:txBody>
      <dsp:txXfrm>
        <a:off x="0" y="0"/>
        <a:ext cx="1384082" cy="5085523"/>
      </dsp:txXfrm>
    </dsp:sp>
    <dsp:sp modelId="{F62E2E33-4EB8-45DA-B93D-53AF1BA3DEFB}">
      <dsp:nvSpPr>
        <dsp:cNvPr id="0" name=""/>
        <dsp:cNvSpPr/>
      </dsp:nvSpPr>
      <dsp:spPr>
        <a:xfrm>
          <a:off x="1487888" y="118198"/>
          <a:ext cx="5432522" cy="2363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ru-RU" sz="2300" b="0" i="0" kern="1200" dirty="0">
              <a:solidFill>
                <a:schemeClr val="bg1"/>
              </a:solidFill>
              <a:latin typeface="Montserrat Black" panose="00000A00000000000000" pitchFamily="2" charset="-52"/>
            </a:rPr>
            <a:t>Императрица и Самодержица Всероссийская. Политик просвещённого абсолютизма. Дочь князя Ангальт-Цербстского.</a:t>
          </a:r>
          <a:endParaRPr lang="ru-RU" sz="2300" kern="1200" dirty="0">
            <a:solidFill>
              <a:schemeClr val="bg1"/>
            </a:solidFill>
            <a:latin typeface="Montserrat Black" panose="00000A00000000000000" pitchFamily="2" charset="-52"/>
          </a:endParaRPr>
        </a:p>
      </dsp:txBody>
      <dsp:txXfrm>
        <a:off x="1487888" y="118198"/>
        <a:ext cx="5432522" cy="2363973"/>
      </dsp:txXfrm>
    </dsp:sp>
    <dsp:sp modelId="{C9A38B4E-8719-4FA9-9343-D3E80EBF6761}">
      <dsp:nvSpPr>
        <dsp:cNvPr id="0" name=""/>
        <dsp:cNvSpPr/>
      </dsp:nvSpPr>
      <dsp:spPr>
        <a:xfrm>
          <a:off x="1384082" y="2482172"/>
          <a:ext cx="5536328" cy="0"/>
        </a:xfrm>
        <a:prstGeom prst="line">
          <a:avLst/>
        </a:prstGeom>
        <a:solidFill>
          <a:schemeClr val="accent2">
            <a:hueOff val="0"/>
            <a:satOff val="0"/>
            <a:lumOff val="0"/>
            <a:alphaOff val="0"/>
          </a:schemeClr>
        </a:solidFill>
        <a:ln w="12700" cap="flat" cmpd="sng" algn="ctr">
          <a:solidFill>
            <a:srgbClr val="F65208"/>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CCBD2B82-ED36-4841-A76D-F6BB2B87850F}">
      <dsp:nvSpPr>
        <dsp:cNvPr id="0" name=""/>
        <dsp:cNvSpPr/>
      </dsp:nvSpPr>
      <dsp:spPr>
        <a:xfrm>
          <a:off x="1487888" y="2600370"/>
          <a:ext cx="5432522" cy="2363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ru-RU" sz="2300" b="0" i="0" kern="1200" dirty="0">
              <a:solidFill>
                <a:schemeClr val="bg1"/>
              </a:solidFill>
              <a:latin typeface="Montserrat Black" panose="00000A00000000000000" pitchFamily="2" charset="-52"/>
            </a:rPr>
            <a:t>Екатерина взошла на престол в результате дворцового переворота против своего мужа - Петра III, вскоре погибшего при невыясненных обстоятельствах.</a:t>
          </a:r>
          <a:endParaRPr lang="ru-RU" sz="2300" kern="1200" dirty="0">
            <a:solidFill>
              <a:schemeClr val="bg1"/>
            </a:solidFill>
            <a:latin typeface="Montserrat Black" panose="00000A00000000000000" pitchFamily="2" charset="-52"/>
          </a:endParaRPr>
        </a:p>
      </dsp:txBody>
      <dsp:txXfrm>
        <a:off x="1487888" y="2600370"/>
        <a:ext cx="5432522" cy="2363973"/>
      </dsp:txXfrm>
    </dsp:sp>
    <dsp:sp modelId="{62118D13-FE0F-4581-8A0A-A09629A1CD78}">
      <dsp:nvSpPr>
        <dsp:cNvPr id="0" name=""/>
        <dsp:cNvSpPr/>
      </dsp:nvSpPr>
      <dsp:spPr>
        <a:xfrm>
          <a:off x="1384082" y="4964344"/>
          <a:ext cx="5536328" cy="0"/>
        </a:xfrm>
        <a:prstGeom prst="line">
          <a:avLst/>
        </a:prstGeom>
        <a:solidFill>
          <a:schemeClr val="accent2">
            <a:hueOff val="0"/>
            <a:satOff val="0"/>
            <a:lumOff val="0"/>
            <a:alphaOff val="0"/>
          </a:schemeClr>
        </a:solidFill>
        <a:ln w="12700" cap="flat" cmpd="sng" algn="ctr">
          <a:solidFill>
            <a:srgbClr val="F65208"/>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93A6230-E68E-4586-A2BC-D915F48899F3}"/>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3E92C142-6B85-4118-BB5D-BE8874D86F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9E34377F-0E16-45C8-9DE5-6FA2994E3716}"/>
              </a:ext>
            </a:extLst>
          </p:cNvPr>
          <p:cNvSpPr>
            <a:spLocks noGrp="1"/>
          </p:cNvSpPr>
          <p:nvPr>
            <p:ph type="dt" sz="half" idx="10"/>
          </p:nvPr>
        </p:nvSpPr>
        <p:spPr/>
        <p:txBody>
          <a:bodyPr/>
          <a:lstStyle/>
          <a:p>
            <a:fld id="{DD2C401D-CB83-43EB-AE97-AB1D5E85610C}" type="datetimeFigureOut">
              <a:rPr lang="ru-RU" smtClean="0"/>
              <a:t>29.03.2022</a:t>
            </a:fld>
            <a:endParaRPr lang="ru-RU"/>
          </a:p>
        </p:txBody>
      </p:sp>
      <p:sp>
        <p:nvSpPr>
          <p:cNvPr id="5" name="Нижний колонтитул 4">
            <a:extLst>
              <a:ext uri="{FF2B5EF4-FFF2-40B4-BE49-F238E27FC236}">
                <a16:creationId xmlns:a16="http://schemas.microsoft.com/office/drawing/2014/main" id="{D922757C-0D35-40D9-AC08-180FB5A836E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1C53605-88F8-4E0B-BC57-9CD48993FE34}"/>
              </a:ext>
            </a:extLst>
          </p:cNvPr>
          <p:cNvSpPr>
            <a:spLocks noGrp="1"/>
          </p:cNvSpPr>
          <p:nvPr>
            <p:ph type="sldNum" sz="quarter" idx="12"/>
          </p:nvPr>
        </p:nvSpPr>
        <p:spPr/>
        <p:txBody>
          <a:bodyPr/>
          <a:lstStyle/>
          <a:p>
            <a:fld id="{2616A36D-1B10-4C54-A3B4-285F0D9F565A}" type="slidenum">
              <a:rPr lang="ru-RU" smtClean="0"/>
              <a:t>‹#›</a:t>
            </a:fld>
            <a:endParaRPr lang="ru-RU"/>
          </a:p>
        </p:txBody>
      </p:sp>
    </p:spTree>
    <p:extLst>
      <p:ext uri="{BB962C8B-B14F-4D97-AF65-F5344CB8AC3E}">
        <p14:creationId xmlns:p14="http://schemas.microsoft.com/office/powerpoint/2010/main" val="94350794"/>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C99B98C-BB9B-4DE9-8AE2-F22EDC55F204}"/>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52FBDF53-EA87-4E42-9756-E42E726EC9D0}"/>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3A57C34C-891F-4697-84C1-460A3E53A599}"/>
              </a:ext>
            </a:extLst>
          </p:cNvPr>
          <p:cNvSpPr>
            <a:spLocks noGrp="1"/>
          </p:cNvSpPr>
          <p:nvPr>
            <p:ph type="dt" sz="half" idx="10"/>
          </p:nvPr>
        </p:nvSpPr>
        <p:spPr/>
        <p:txBody>
          <a:bodyPr/>
          <a:lstStyle/>
          <a:p>
            <a:fld id="{DD2C401D-CB83-43EB-AE97-AB1D5E85610C}" type="datetimeFigureOut">
              <a:rPr lang="ru-RU" smtClean="0"/>
              <a:t>29.03.2022</a:t>
            </a:fld>
            <a:endParaRPr lang="ru-RU"/>
          </a:p>
        </p:txBody>
      </p:sp>
      <p:sp>
        <p:nvSpPr>
          <p:cNvPr id="5" name="Нижний колонтитул 4">
            <a:extLst>
              <a:ext uri="{FF2B5EF4-FFF2-40B4-BE49-F238E27FC236}">
                <a16:creationId xmlns:a16="http://schemas.microsoft.com/office/drawing/2014/main" id="{9550DBA7-D477-4373-9FD5-6288E084FD1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E2A944DE-44E1-4973-AB3D-26A3AED44BE5}"/>
              </a:ext>
            </a:extLst>
          </p:cNvPr>
          <p:cNvSpPr>
            <a:spLocks noGrp="1"/>
          </p:cNvSpPr>
          <p:nvPr>
            <p:ph type="sldNum" sz="quarter" idx="12"/>
          </p:nvPr>
        </p:nvSpPr>
        <p:spPr/>
        <p:txBody>
          <a:bodyPr/>
          <a:lstStyle/>
          <a:p>
            <a:fld id="{2616A36D-1B10-4C54-A3B4-285F0D9F565A}" type="slidenum">
              <a:rPr lang="ru-RU" smtClean="0"/>
              <a:t>‹#›</a:t>
            </a:fld>
            <a:endParaRPr lang="ru-RU"/>
          </a:p>
        </p:txBody>
      </p:sp>
    </p:spTree>
    <p:extLst>
      <p:ext uri="{BB962C8B-B14F-4D97-AF65-F5344CB8AC3E}">
        <p14:creationId xmlns:p14="http://schemas.microsoft.com/office/powerpoint/2010/main" val="2747318705"/>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663E171E-6D44-45E5-8C69-B71EAA4108A4}"/>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F1F47B64-43DA-4CC5-AA5F-BAB4B5659A96}"/>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9378A0BC-3496-422C-9180-A28641B8979F}"/>
              </a:ext>
            </a:extLst>
          </p:cNvPr>
          <p:cNvSpPr>
            <a:spLocks noGrp="1"/>
          </p:cNvSpPr>
          <p:nvPr>
            <p:ph type="dt" sz="half" idx="10"/>
          </p:nvPr>
        </p:nvSpPr>
        <p:spPr/>
        <p:txBody>
          <a:bodyPr/>
          <a:lstStyle/>
          <a:p>
            <a:fld id="{DD2C401D-CB83-43EB-AE97-AB1D5E85610C}" type="datetimeFigureOut">
              <a:rPr lang="ru-RU" smtClean="0"/>
              <a:t>29.03.2022</a:t>
            </a:fld>
            <a:endParaRPr lang="ru-RU"/>
          </a:p>
        </p:txBody>
      </p:sp>
      <p:sp>
        <p:nvSpPr>
          <p:cNvPr id="5" name="Нижний колонтитул 4">
            <a:extLst>
              <a:ext uri="{FF2B5EF4-FFF2-40B4-BE49-F238E27FC236}">
                <a16:creationId xmlns:a16="http://schemas.microsoft.com/office/drawing/2014/main" id="{F52E7A87-BF60-485E-806D-2FE9840A69CA}"/>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03F8156B-70C0-4549-8C23-13AFAE33E1F8}"/>
              </a:ext>
            </a:extLst>
          </p:cNvPr>
          <p:cNvSpPr>
            <a:spLocks noGrp="1"/>
          </p:cNvSpPr>
          <p:nvPr>
            <p:ph type="sldNum" sz="quarter" idx="12"/>
          </p:nvPr>
        </p:nvSpPr>
        <p:spPr/>
        <p:txBody>
          <a:bodyPr/>
          <a:lstStyle/>
          <a:p>
            <a:fld id="{2616A36D-1B10-4C54-A3B4-285F0D9F565A}" type="slidenum">
              <a:rPr lang="ru-RU" smtClean="0"/>
              <a:t>‹#›</a:t>
            </a:fld>
            <a:endParaRPr lang="ru-RU"/>
          </a:p>
        </p:txBody>
      </p:sp>
    </p:spTree>
    <p:extLst>
      <p:ext uri="{BB962C8B-B14F-4D97-AF65-F5344CB8AC3E}">
        <p14:creationId xmlns:p14="http://schemas.microsoft.com/office/powerpoint/2010/main" val="202093263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64A5FA9-0AFA-47A1-BF86-CEB4F338DBC4}"/>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55677E3B-E3BE-423D-BD7F-0D336895A7CF}"/>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53EED4AD-ED06-4190-95EF-1D5701AF936B}"/>
              </a:ext>
            </a:extLst>
          </p:cNvPr>
          <p:cNvSpPr>
            <a:spLocks noGrp="1"/>
          </p:cNvSpPr>
          <p:nvPr>
            <p:ph type="dt" sz="half" idx="10"/>
          </p:nvPr>
        </p:nvSpPr>
        <p:spPr/>
        <p:txBody>
          <a:bodyPr/>
          <a:lstStyle/>
          <a:p>
            <a:fld id="{DD2C401D-CB83-43EB-AE97-AB1D5E85610C}" type="datetimeFigureOut">
              <a:rPr lang="ru-RU" smtClean="0"/>
              <a:t>29.03.2022</a:t>
            </a:fld>
            <a:endParaRPr lang="ru-RU"/>
          </a:p>
        </p:txBody>
      </p:sp>
      <p:sp>
        <p:nvSpPr>
          <p:cNvPr id="5" name="Нижний колонтитул 4">
            <a:extLst>
              <a:ext uri="{FF2B5EF4-FFF2-40B4-BE49-F238E27FC236}">
                <a16:creationId xmlns:a16="http://schemas.microsoft.com/office/drawing/2014/main" id="{DDD11D60-FC6A-4A27-9D48-B4538935747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AA660727-9895-407D-8479-81505D37A716}"/>
              </a:ext>
            </a:extLst>
          </p:cNvPr>
          <p:cNvSpPr>
            <a:spLocks noGrp="1"/>
          </p:cNvSpPr>
          <p:nvPr>
            <p:ph type="sldNum" sz="quarter" idx="12"/>
          </p:nvPr>
        </p:nvSpPr>
        <p:spPr/>
        <p:txBody>
          <a:bodyPr/>
          <a:lstStyle/>
          <a:p>
            <a:fld id="{2616A36D-1B10-4C54-A3B4-285F0D9F565A}" type="slidenum">
              <a:rPr lang="ru-RU" smtClean="0"/>
              <a:t>‹#›</a:t>
            </a:fld>
            <a:endParaRPr lang="ru-RU"/>
          </a:p>
        </p:txBody>
      </p:sp>
    </p:spTree>
    <p:extLst>
      <p:ext uri="{BB962C8B-B14F-4D97-AF65-F5344CB8AC3E}">
        <p14:creationId xmlns:p14="http://schemas.microsoft.com/office/powerpoint/2010/main" val="3796001612"/>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246C9CC-812C-4D6E-8E0E-5493834E376A}"/>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5A2B84FB-B7E2-4A79-AA2B-86F1C3F1F4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9965E1E3-6248-4E3A-B8C9-A7D02AF067E0}"/>
              </a:ext>
            </a:extLst>
          </p:cNvPr>
          <p:cNvSpPr>
            <a:spLocks noGrp="1"/>
          </p:cNvSpPr>
          <p:nvPr>
            <p:ph type="dt" sz="half" idx="10"/>
          </p:nvPr>
        </p:nvSpPr>
        <p:spPr/>
        <p:txBody>
          <a:bodyPr/>
          <a:lstStyle/>
          <a:p>
            <a:fld id="{DD2C401D-CB83-43EB-AE97-AB1D5E85610C}" type="datetimeFigureOut">
              <a:rPr lang="ru-RU" smtClean="0"/>
              <a:t>29.03.2022</a:t>
            </a:fld>
            <a:endParaRPr lang="ru-RU"/>
          </a:p>
        </p:txBody>
      </p:sp>
      <p:sp>
        <p:nvSpPr>
          <p:cNvPr id="5" name="Нижний колонтитул 4">
            <a:extLst>
              <a:ext uri="{FF2B5EF4-FFF2-40B4-BE49-F238E27FC236}">
                <a16:creationId xmlns:a16="http://schemas.microsoft.com/office/drawing/2014/main" id="{E0221FFC-D029-439B-B43F-77F3DC6D1BF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17FD6BE2-F847-45D3-834C-CCA9C900672D}"/>
              </a:ext>
            </a:extLst>
          </p:cNvPr>
          <p:cNvSpPr>
            <a:spLocks noGrp="1"/>
          </p:cNvSpPr>
          <p:nvPr>
            <p:ph type="sldNum" sz="quarter" idx="12"/>
          </p:nvPr>
        </p:nvSpPr>
        <p:spPr/>
        <p:txBody>
          <a:bodyPr/>
          <a:lstStyle/>
          <a:p>
            <a:fld id="{2616A36D-1B10-4C54-A3B4-285F0D9F565A}" type="slidenum">
              <a:rPr lang="ru-RU" smtClean="0"/>
              <a:t>‹#›</a:t>
            </a:fld>
            <a:endParaRPr lang="ru-RU"/>
          </a:p>
        </p:txBody>
      </p:sp>
    </p:spTree>
    <p:extLst>
      <p:ext uri="{BB962C8B-B14F-4D97-AF65-F5344CB8AC3E}">
        <p14:creationId xmlns:p14="http://schemas.microsoft.com/office/powerpoint/2010/main" val="959016789"/>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4F54F65-2CFF-4E23-8415-F2003108A6D4}"/>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501F6080-0E17-48C7-A259-5D2DFC2BAE05}"/>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04A34BA4-F876-4E57-A770-479786738248}"/>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C7A601D9-0A7B-4B25-92BD-CD2FC7066768}"/>
              </a:ext>
            </a:extLst>
          </p:cNvPr>
          <p:cNvSpPr>
            <a:spLocks noGrp="1"/>
          </p:cNvSpPr>
          <p:nvPr>
            <p:ph type="dt" sz="half" idx="10"/>
          </p:nvPr>
        </p:nvSpPr>
        <p:spPr/>
        <p:txBody>
          <a:bodyPr/>
          <a:lstStyle/>
          <a:p>
            <a:fld id="{DD2C401D-CB83-43EB-AE97-AB1D5E85610C}" type="datetimeFigureOut">
              <a:rPr lang="ru-RU" smtClean="0"/>
              <a:t>29.03.2022</a:t>
            </a:fld>
            <a:endParaRPr lang="ru-RU"/>
          </a:p>
        </p:txBody>
      </p:sp>
      <p:sp>
        <p:nvSpPr>
          <p:cNvPr id="6" name="Нижний колонтитул 5">
            <a:extLst>
              <a:ext uri="{FF2B5EF4-FFF2-40B4-BE49-F238E27FC236}">
                <a16:creationId xmlns:a16="http://schemas.microsoft.com/office/drawing/2014/main" id="{9C70603D-200A-4C29-82DF-35DA7892D434}"/>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01995C3B-CA5E-4A69-977C-D9EA16ADB0B9}"/>
              </a:ext>
            </a:extLst>
          </p:cNvPr>
          <p:cNvSpPr>
            <a:spLocks noGrp="1"/>
          </p:cNvSpPr>
          <p:nvPr>
            <p:ph type="sldNum" sz="quarter" idx="12"/>
          </p:nvPr>
        </p:nvSpPr>
        <p:spPr/>
        <p:txBody>
          <a:bodyPr/>
          <a:lstStyle/>
          <a:p>
            <a:fld id="{2616A36D-1B10-4C54-A3B4-285F0D9F565A}" type="slidenum">
              <a:rPr lang="ru-RU" smtClean="0"/>
              <a:t>‹#›</a:t>
            </a:fld>
            <a:endParaRPr lang="ru-RU"/>
          </a:p>
        </p:txBody>
      </p:sp>
    </p:spTree>
    <p:extLst>
      <p:ext uri="{BB962C8B-B14F-4D97-AF65-F5344CB8AC3E}">
        <p14:creationId xmlns:p14="http://schemas.microsoft.com/office/powerpoint/2010/main" val="1234965372"/>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75121E8-7E25-486D-BD2D-3CDB2A17E3FE}"/>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06C88CEB-A292-4AB4-97FE-639BD338F7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0A8F87D6-F402-4F34-B2B1-DB83FB47B9DA}"/>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334F708B-56F6-4616-9136-C848A20A1E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ADDEB4C0-F686-4159-B21E-540812B9696B}"/>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3D5C8B19-F8E0-403E-B0F8-184468965A36}"/>
              </a:ext>
            </a:extLst>
          </p:cNvPr>
          <p:cNvSpPr>
            <a:spLocks noGrp="1"/>
          </p:cNvSpPr>
          <p:nvPr>
            <p:ph type="dt" sz="half" idx="10"/>
          </p:nvPr>
        </p:nvSpPr>
        <p:spPr/>
        <p:txBody>
          <a:bodyPr/>
          <a:lstStyle/>
          <a:p>
            <a:fld id="{DD2C401D-CB83-43EB-AE97-AB1D5E85610C}" type="datetimeFigureOut">
              <a:rPr lang="ru-RU" smtClean="0"/>
              <a:t>29.03.2022</a:t>
            </a:fld>
            <a:endParaRPr lang="ru-RU"/>
          </a:p>
        </p:txBody>
      </p:sp>
      <p:sp>
        <p:nvSpPr>
          <p:cNvPr id="8" name="Нижний колонтитул 7">
            <a:extLst>
              <a:ext uri="{FF2B5EF4-FFF2-40B4-BE49-F238E27FC236}">
                <a16:creationId xmlns:a16="http://schemas.microsoft.com/office/drawing/2014/main" id="{C7C2AB49-4EE0-430A-B405-70147874F89B}"/>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5B830A26-A48B-4AA2-89F1-4255CDFFCBB1}"/>
              </a:ext>
            </a:extLst>
          </p:cNvPr>
          <p:cNvSpPr>
            <a:spLocks noGrp="1"/>
          </p:cNvSpPr>
          <p:nvPr>
            <p:ph type="sldNum" sz="quarter" idx="12"/>
          </p:nvPr>
        </p:nvSpPr>
        <p:spPr/>
        <p:txBody>
          <a:bodyPr/>
          <a:lstStyle/>
          <a:p>
            <a:fld id="{2616A36D-1B10-4C54-A3B4-285F0D9F565A}" type="slidenum">
              <a:rPr lang="ru-RU" smtClean="0"/>
              <a:t>‹#›</a:t>
            </a:fld>
            <a:endParaRPr lang="ru-RU"/>
          </a:p>
        </p:txBody>
      </p:sp>
    </p:spTree>
    <p:extLst>
      <p:ext uri="{BB962C8B-B14F-4D97-AF65-F5344CB8AC3E}">
        <p14:creationId xmlns:p14="http://schemas.microsoft.com/office/powerpoint/2010/main" val="3834884665"/>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906072A-3001-4AAC-ACD3-1F8B8DE667FD}"/>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C2A4F5C3-490D-42EC-B804-25EEBEBFD7EB}"/>
              </a:ext>
            </a:extLst>
          </p:cNvPr>
          <p:cNvSpPr>
            <a:spLocks noGrp="1"/>
          </p:cNvSpPr>
          <p:nvPr>
            <p:ph type="dt" sz="half" idx="10"/>
          </p:nvPr>
        </p:nvSpPr>
        <p:spPr/>
        <p:txBody>
          <a:bodyPr/>
          <a:lstStyle/>
          <a:p>
            <a:fld id="{DD2C401D-CB83-43EB-AE97-AB1D5E85610C}" type="datetimeFigureOut">
              <a:rPr lang="ru-RU" smtClean="0"/>
              <a:t>29.03.2022</a:t>
            </a:fld>
            <a:endParaRPr lang="ru-RU"/>
          </a:p>
        </p:txBody>
      </p:sp>
      <p:sp>
        <p:nvSpPr>
          <p:cNvPr id="4" name="Нижний колонтитул 3">
            <a:extLst>
              <a:ext uri="{FF2B5EF4-FFF2-40B4-BE49-F238E27FC236}">
                <a16:creationId xmlns:a16="http://schemas.microsoft.com/office/drawing/2014/main" id="{B1302A47-19AD-42F3-9B6B-4BD34E1FA082}"/>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B845A444-0208-4BDF-AD71-383036FA7779}"/>
              </a:ext>
            </a:extLst>
          </p:cNvPr>
          <p:cNvSpPr>
            <a:spLocks noGrp="1"/>
          </p:cNvSpPr>
          <p:nvPr>
            <p:ph type="sldNum" sz="quarter" idx="12"/>
          </p:nvPr>
        </p:nvSpPr>
        <p:spPr/>
        <p:txBody>
          <a:bodyPr/>
          <a:lstStyle/>
          <a:p>
            <a:fld id="{2616A36D-1B10-4C54-A3B4-285F0D9F565A}" type="slidenum">
              <a:rPr lang="ru-RU" smtClean="0"/>
              <a:t>‹#›</a:t>
            </a:fld>
            <a:endParaRPr lang="ru-RU"/>
          </a:p>
        </p:txBody>
      </p:sp>
    </p:spTree>
    <p:extLst>
      <p:ext uri="{BB962C8B-B14F-4D97-AF65-F5344CB8AC3E}">
        <p14:creationId xmlns:p14="http://schemas.microsoft.com/office/powerpoint/2010/main" val="495962642"/>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5CA5A546-BD5D-4517-9F3C-6C341FB11EB8}"/>
              </a:ext>
            </a:extLst>
          </p:cNvPr>
          <p:cNvSpPr>
            <a:spLocks noGrp="1"/>
          </p:cNvSpPr>
          <p:nvPr>
            <p:ph type="dt" sz="half" idx="10"/>
          </p:nvPr>
        </p:nvSpPr>
        <p:spPr/>
        <p:txBody>
          <a:bodyPr/>
          <a:lstStyle/>
          <a:p>
            <a:fld id="{DD2C401D-CB83-43EB-AE97-AB1D5E85610C}" type="datetimeFigureOut">
              <a:rPr lang="ru-RU" smtClean="0"/>
              <a:t>29.03.2022</a:t>
            </a:fld>
            <a:endParaRPr lang="ru-RU"/>
          </a:p>
        </p:txBody>
      </p:sp>
      <p:sp>
        <p:nvSpPr>
          <p:cNvPr id="3" name="Нижний колонтитул 2">
            <a:extLst>
              <a:ext uri="{FF2B5EF4-FFF2-40B4-BE49-F238E27FC236}">
                <a16:creationId xmlns:a16="http://schemas.microsoft.com/office/drawing/2014/main" id="{435AE6D1-0DB9-4935-88F0-86314CD3DDBF}"/>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B32A618D-933C-4F31-8600-35C2BB36BC9A}"/>
              </a:ext>
            </a:extLst>
          </p:cNvPr>
          <p:cNvSpPr>
            <a:spLocks noGrp="1"/>
          </p:cNvSpPr>
          <p:nvPr>
            <p:ph type="sldNum" sz="quarter" idx="12"/>
          </p:nvPr>
        </p:nvSpPr>
        <p:spPr/>
        <p:txBody>
          <a:bodyPr/>
          <a:lstStyle/>
          <a:p>
            <a:fld id="{2616A36D-1B10-4C54-A3B4-285F0D9F565A}" type="slidenum">
              <a:rPr lang="ru-RU" smtClean="0"/>
              <a:t>‹#›</a:t>
            </a:fld>
            <a:endParaRPr lang="ru-RU"/>
          </a:p>
        </p:txBody>
      </p:sp>
    </p:spTree>
    <p:extLst>
      <p:ext uri="{BB962C8B-B14F-4D97-AF65-F5344CB8AC3E}">
        <p14:creationId xmlns:p14="http://schemas.microsoft.com/office/powerpoint/2010/main" val="3363534917"/>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A7EC8FE-9688-431F-9010-2BA42AA74A3F}"/>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8CB0C9FB-E531-422C-9F68-878D6703F0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2E3BB49B-D358-467F-870E-9B169582D0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02D272B0-8A01-4EE5-823C-5BB27E03F358}"/>
              </a:ext>
            </a:extLst>
          </p:cNvPr>
          <p:cNvSpPr>
            <a:spLocks noGrp="1"/>
          </p:cNvSpPr>
          <p:nvPr>
            <p:ph type="dt" sz="half" idx="10"/>
          </p:nvPr>
        </p:nvSpPr>
        <p:spPr/>
        <p:txBody>
          <a:bodyPr/>
          <a:lstStyle/>
          <a:p>
            <a:fld id="{DD2C401D-CB83-43EB-AE97-AB1D5E85610C}" type="datetimeFigureOut">
              <a:rPr lang="ru-RU" smtClean="0"/>
              <a:t>29.03.2022</a:t>
            </a:fld>
            <a:endParaRPr lang="ru-RU"/>
          </a:p>
        </p:txBody>
      </p:sp>
      <p:sp>
        <p:nvSpPr>
          <p:cNvPr id="6" name="Нижний колонтитул 5">
            <a:extLst>
              <a:ext uri="{FF2B5EF4-FFF2-40B4-BE49-F238E27FC236}">
                <a16:creationId xmlns:a16="http://schemas.microsoft.com/office/drawing/2014/main" id="{E30A2DFE-910A-4972-8687-75262A8CD2FC}"/>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9EFD5D1F-BB2B-4B24-AFDF-34A609678F99}"/>
              </a:ext>
            </a:extLst>
          </p:cNvPr>
          <p:cNvSpPr>
            <a:spLocks noGrp="1"/>
          </p:cNvSpPr>
          <p:nvPr>
            <p:ph type="sldNum" sz="quarter" idx="12"/>
          </p:nvPr>
        </p:nvSpPr>
        <p:spPr/>
        <p:txBody>
          <a:bodyPr/>
          <a:lstStyle/>
          <a:p>
            <a:fld id="{2616A36D-1B10-4C54-A3B4-285F0D9F565A}" type="slidenum">
              <a:rPr lang="ru-RU" smtClean="0"/>
              <a:t>‹#›</a:t>
            </a:fld>
            <a:endParaRPr lang="ru-RU"/>
          </a:p>
        </p:txBody>
      </p:sp>
    </p:spTree>
    <p:extLst>
      <p:ext uri="{BB962C8B-B14F-4D97-AF65-F5344CB8AC3E}">
        <p14:creationId xmlns:p14="http://schemas.microsoft.com/office/powerpoint/2010/main" val="2120692050"/>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8334FA4-A379-4140-A2B8-E275165C405A}"/>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42B97168-0CD9-434F-A735-910AF24313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DCC15F4A-62A0-42C2-86D1-830DF49816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BA31FD23-7F71-4152-A1B4-51D1F45D1920}"/>
              </a:ext>
            </a:extLst>
          </p:cNvPr>
          <p:cNvSpPr>
            <a:spLocks noGrp="1"/>
          </p:cNvSpPr>
          <p:nvPr>
            <p:ph type="dt" sz="half" idx="10"/>
          </p:nvPr>
        </p:nvSpPr>
        <p:spPr/>
        <p:txBody>
          <a:bodyPr/>
          <a:lstStyle/>
          <a:p>
            <a:fld id="{DD2C401D-CB83-43EB-AE97-AB1D5E85610C}" type="datetimeFigureOut">
              <a:rPr lang="ru-RU" smtClean="0"/>
              <a:t>29.03.2022</a:t>
            </a:fld>
            <a:endParaRPr lang="ru-RU"/>
          </a:p>
        </p:txBody>
      </p:sp>
      <p:sp>
        <p:nvSpPr>
          <p:cNvPr id="6" name="Нижний колонтитул 5">
            <a:extLst>
              <a:ext uri="{FF2B5EF4-FFF2-40B4-BE49-F238E27FC236}">
                <a16:creationId xmlns:a16="http://schemas.microsoft.com/office/drawing/2014/main" id="{FA3A5048-8FF0-493D-88E0-E51A5A59223C}"/>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F5E15F48-46A8-4498-9F17-8666B6B72C21}"/>
              </a:ext>
            </a:extLst>
          </p:cNvPr>
          <p:cNvSpPr>
            <a:spLocks noGrp="1"/>
          </p:cNvSpPr>
          <p:nvPr>
            <p:ph type="sldNum" sz="quarter" idx="12"/>
          </p:nvPr>
        </p:nvSpPr>
        <p:spPr/>
        <p:txBody>
          <a:bodyPr/>
          <a:lstStyle/>
          <a:p>
            <a:fld id="{2616A36D-1B10-4C54-A3B4-285F0D9F565A}" type="slidenum">
              <a:rPr lang="ru-RU" smtClean="0"/>
              <a:t>‹#›</a:t>
            </a:fld>
            <a:endParaRPr lang="ru-RU"/>
          </a:p>
        </p:txBody>
      </p:sp>
    </p:spTree>
    <p:extLst>
      <p:ext uri="{BB962C8B-B14F-4D97-AF65-F5344CB8AC3E}">
        <p14:creationId xmlns:p14="http://schemas.microsoft.com/office/powerpoint/2010/main" val="1098265490"/>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A868F58-E32D-485E-8B0A-793138A52D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10430A13-F79E-4EA7-9126-FB1B31BB50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F0BACE7-D10E-4E1D-8CE5-DAC0FC0CEA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2C401D-CB83-43EB-AE97-AB1D5E85610C}" type="datetimeFigureOut">
              <a:rPr lang="ru-RU" smtClean="0"/>
              <a:t>29.03.2022</a:t>
            </a:fld>
            <a:endParaRPr lang="ru-RU"/>
          </a:p>
        </p:txBody>
      </p:sp>
      <p:sp>
        <p:nvSpPr>
          <p:cNvPr id="5" name="Нижний колонтитул 4">
            <a:extLst>
              <a:ext uri="{FF2B5EF4-FFF2-40B4-BE49-F238E27FC236}">
                <a16:creationId xmlns:a16="http://schemas.microsoft.com/office/drawing/2014/main" id="{9B3A1BF2-3529-48BC-9685-838F95FAF0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B5B17ECA-5B9A-4239-B6FC-DEFE5360EF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16A36D-1B10-4C54-A3B4-285F0D9F565A}" type="slidenum">
              <a:rPr lang="ru-RU" smtClean="0"/>
              <a:t>‹#›</a:t>
            </a:fld>
            <a:endParaRPr lang="ru-RU"/>
          </a:p>
        </p:txBody>
      </p:sp>
    </p:spTree>
    <p:extLst>
      <p:ext uri="{BB962C8B-B14F-4D97-AF65-F5344CB8AC3E}">
        <p14:creationId xmlns:p14="http://schemas.microsoft.com/office/powerpoint/2010/main" val="30384047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7.jpeg"/><Relationship Id="rId7" Type="http://schemas.openxmlformats.org/officeDocument/2006/relationships/diagramQuickStyle" Target="../diagrams/quickStyle2.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18.png"/><Relationship Id="rId9" Type="http://schemas.microsoft.com/office/2007/relationships/diagramDrawing" Target="../diagrams/drawing2.xml"/></Relationships>
</file>

<file path=ppt/slides/_rels/slide2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0.png"/><Relationship Id="rId7" Type="http://schemas.openxmlformats.org/officeDocument/2006/relationships/diagramColors" Target="../diagrams/colors3.xml"/><Relationship Id="rId2" Type="http://schemas.openxmlformats.org/officeDocument/2006/relationships/image" Target="../media/image19.jp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hyperlink" Target="https://www.youtube.com/watch?v=_-If20hJxOA" TargetMode="External"/><Relationship Id="rId2" Type="http://schemas.openxmlformats.org/officeDocument/2006/relationships/hyperlink" Target="https://www.youtube.com/watch?v=S67mYPGqRBM" TargetMode="External"/><Relationship Id="rId1" Type="http://schemas.openxmlformats.org/officeDocument/2006/relationships/slideLayout" Target="../slideLayouts/slideLayout2.xml"/><Relationship Id="rId4" Type="http://schemas.openxmlformats.org/officeDocument/2006/relationships/hyperlink" Target="https://www.youtube.com/watch?v=5eKC9L1ggYY&amp;t=16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вал 3">
            <a:extLst>
              <a:ext uri="{FF2B5EF4-FFF2-40B4-BE49-F238E27FC236}">
                <a16:creationId xmlns:a16="http://schemas.microsoft.com/office/drawing/2014/main" id="{9B67D334-497A-4FDF-95D5-6C008F348FD2}"/>
              </a:ext>
            </a:extLst>
          </p:cNvPr>
          <p:cNvSpPr/>
          <p:nvPr/>
        </p:nvSpPr>
        <p:spPr>
          <a:xfrm>
            <a:off x="10906541" y="-596348"/>
            <a:ext cx="2120348" cy="1908313"/>
          </a:xfrm>
          <a:prstGeom prst="ellipse">
            <a:avLst/>
          </a:prstGeom>
          <a:solidFill>
            <a:srgbClr val="F652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Овал 4">
            <a:extLst>
              <a:ext uri="{FF2B5EF4-FFF2-40B4-BE49-F238E27FC236}">
                <a16:creationId xmlns:a16="http://schemas.microsoft.com/office/drawing/2014/main" id="{C455612D-7F14-4DFC-8280-6470C05DDE3B}"/>
              </a:ext>
            </a:extLst>
          </p:cNvPr>
          <p:cNvSpPr/>
          <p:nvPr/>
        </p:nvSpPr>
        <p:spPr>
          <a:xfrm>
            <a:off x="6228524" y="2564296"/>
            <a:ext cx="4678017" cy="4293704"/>
          </a:xfrm>
          <a:prstGeom prst="ellipse">
            <a:avLst/>
          </a:prstGeom>
          <a:solidFill>
            <a:srgbClr val="F652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7" name="Рисунок 6">
            <a:extLst>
              <a:ext uri="{FF2B5EF4-FFF2-40B4-BE49-F238E27FC236}">
                <a16:creationId xmlns:a16="http://schemas.microsoft.com/office/drawing/2014/main" id="{48B62324-1821-484F-8A3F-F4AE0B9E7E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1210" y="2971800"/>
            <a:ext cx="5829300" cy="3886200"/>
          </a:xfrm>
          <a:prstGeom prst="rect">
            <a:avLst/>
          </a:prstGeom>
        </p:spPr>
      </p:pic>
      <p:sp>
        <p:nvSpPr>
          <p:cNvPr id="10" name="Прямоугольник 9">
            <a:extLst>
              <a:ext uri="{FF2B5EF4-FFF2-40B4-BE49-F238E27FC236}">
                <a16:creationId xmlns:a16="http://schemas.microsoft.com/office/drawing/2014/main" id="{3A3595A3-22C0-45B1-B5A3-70FEDA00643D}"/>
              </a:ext>
            </a:extLst>
          </p:cNvPr>
          <p:cNvSpPr/>
          <p:nvPr/>
        </p:nvSpPr>
        <p:spPr>
          <a:xfrm>
            <a:off x="0" y="0"/>
            <a:ext cx="1775791" cy="6858000"/>
          </a:xfrm>
          <a:prstGeom prst="rect">
            <a:avLst/>
          </a:prstGeom>
          <a:solidFill>
            <a:srgbClr val="F652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TextBox 10">
            <a:extLst>
              <a:ext uri="{FF2B5EF4-FFF2-40B4-BE49-F238E27FC236}">
                <a16:creationId xmlns:a16="http://schemas.microsoft.com/office/drawing/2014/main" id="{88C5F799-F3B8-41B8-9BA2-95F3322F5249}"/>
              </a:ext>
            </a:extLst>
          </p:cNvPr>
          <p:cNvSpPr txBox="1"/>
          <p:nvPr/>
        </p:nvSpPr>
        <p:spPr>
          <a:xfrm rot="16200000">
            <a:off x="-2315382" y="3136612"/>
            <a:ext cx="6090129" cy="584775"/>
          </a:xfrm>
          <a:prstGeom prst="rect">
            <a:avLst/>
          </a:prstGeom>
          <a:noFill/>
        </p:spPr>
        <p:txBody>
          <a:bodyPr wrap="none" rtlCol="0">
            <a:spAutoFit/>
          </a:bodyPr>
          <a:lstStyle/>
          <a:p>
            <a:r>
              <a:rPr lang="ru-RU" sz="3200" dirty="0">
                <a:solidFill>
                  <a:schemeClr val="bg1"/>
                </a:solidFill>
                <a:latin typeface="Montserrat Black" panose="00000A00000000000000" pitchFamily="2" charset="-52"/>
              </a:rPr>
              <a:t>Индивидуальный проект</a:t>
            </a:r>
          </a:p>
        </p:txBody>
      </p:sp>
      <p:cxnSp>
        <p:nvCxnSpPr>
          <p:cNvPr id="13" name="Прямая соединительная линия 12">
            <a:extLst>
              <a:ext uri="{FF2B5EF4-FFF2-40B4-BE49-F238E27FC236}">
                <a16:creationId xmlns:a16="http://schemas.microsoft.com/office/drawing/2014/main" id="{D4E253B2-D2DA-4FE0-8731-F36124094D94}"/>
              </a:ext>
            </a:extLst>
          </p:cNvPr>
          <p:cNvCxnSpPr/>
          <p:nvPr/>
        </p:nvCxnSpPr>
        <p:spPr>
          <a:xfrm>
            <a:off x="1524000" y="2411896"/>
            <a:ext cx="4572000" cy="0"/>
          </a:xfrm>
          <a:prstGeom prst="line">
            <a:avLst/>
          </a:prstGeom>
          <a:ln w="76200">
            <a:solidFill>
              <a:srgbClr val="F65208"/>
            </a:solidFill>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29E627BE-6632-4455-85D8-1C03C74BAA28}"/>
              </a:ext>
            </a:extLst>
          </p:cNvPr>
          <p:cNvSpPr txBox="1"/>
          <p:nvPr/>
        </p:nvSpPr>
        <p:spPr>
          <a:xfrm>
            <a:off x="1884591" y="1877922"/>
            <a:ext cx="4211409" cy="461665"/>
          </a:xfrm>
          <a:prstGeom prst="rect">
            <a:avLst/>
          </a:prstGeom>
          <a:noFill/>
        </p:spPr>
        <p:txBody>
          <a:bodyPr wrap="none" rtlCol="0">
            <a:spAutoFit/>
          </a:bodyPr>
          <a:lstStyle/>
          <a:p>
            <a:r>
              <a:rPr lang="ru-RU" sz="2400" dirty="0">
                <a:solidFill>
                  <a:schemeClr val="bg1"/>
                </a:solidFill>
                <a:latin typeface="Montserrat Black" panose="00000A00000000000000" pitchFamily="2" charset="-52"/>
              </a:rPr>
              <a:t>Женщины на престоле</a:t>
            </a:r>
          </a:p>
        </p:txBody>
      </p:sp>
    </p:spTree>
    <p:extLst>
      <p:ext uri="{BB962C8B-B14F-4D97-AF65-F5344CB8AC3E}">
        <p14:creationId xmlns:p14="http://schemas.microsoft.com/office/powerpoint/2010/main" val="343107025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5D62A150-3346-4745-8291-E18DFA35B7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6880" y="2631619"/>
            <a:ext cx="3558240" cy="4226381"/>
          </a:xfrm>
          <a:prstGeom prst="rect">
            <a:avLst/>
          </a:prstGeom>
        </p:spPr>
      </p:pic>
      <p:sp>
        <p:nvSpPr>
          <p:cNvPr id="6" name="TextBox 5">
            <a:extLst>
              <a:ext uri="{FF2B5EF4-FFF2-40B4-BE49-F238E27FC236}">
                <a16:creationId xmlns:a16="http://schemas.microsoft.com/office/drawing/2014/main" id="{25627A35-8955-4C02-9AC3-9A9CCF475D74}"/>
              </a:ext>
            </a:extLst>
          </p:cNvPr>
          <p:cNvSpPr txBox="1"/>
          <p:nvPr/>
        </p:nvSpPr>
        <p:spPr>
          <a:xfrm>
            <a:off x="2468316" y="363255"/>
            <a:ext cx="7255368" cy="461665"/>
          </a:xfrm>
          <a:prstGeom prst="rect">
            <a:avLst/>
          </a:prstGeom>
          <a:noFill/>
        </p:spPr>
        <p:txBody>
          <a:bodyPr wrap="square" rtlCol="0">
            <a:spAutoFit/>
          </a:bodyPr>
          <a:lstStyle/>
          <a:p>
            <a:r>
              <a:rPr lang="ru-RU" sz="2400" dirty="0">
                <a:solidFill>
                  <a:schemeClr val="bg1"/>
                </a:solidFill>
                <a:latin typeface="Montserrat Black" panose="00000A00000000000000" pitchFamily="2" charset="-52"/>
              </a:rPr>
              <a:t>Роль </a:t>
            </a:r>
            <a:r>
              <a:rPr lang="ru-RU" sz="2400" dirty="0">
                <a:solidFill>
                  <a:srgbClr val="F65208"/>
                </a:solidFill>
                <a:latin typeface="Montserrat Black" panose="00000A00000000000000" pitchFamily="2" charset="-52"/>
              </a:rPr>
              <a:t>Петра </a:t>
            </a:r>
            <a:r>
              <a:rPr lang="en-US" sz="2400" dirty="0">
                <a:solidFill>
                  <a:srgbClr val="F65208"/>
                </a:solidFill>
                <a:latin typeface="Montserrat Black" panose="00000A00000000000000" pitchFamily="2" charset="-52"/>
              </a:rPr>
              <a:t>II </a:t>
            </a:r>
            <a:r>
              <a:rPr lang="ru-RU" sz="2400" dirty="0">
                <a:solidFill>
                  <a:schemeClr val="bg1"/>
                </a:solidFill>
                <a:latin typeface="Montserrat Black" panose="00000A00000000000000" pitchFamily="2" charset="-52"/>
              </a:rPr>
              <a:t>в истории государства</a:t>
            </a:r>
            <a:r>
              <a:rPr lang="en-US" sz="2400" dirty="0">
                <a:solidFill>
                  <a:schemeClr val="bg1"/>
                </a:solidFill>
                <a:latin typeface="Montserrat Black" panose="00000A00000000000000" pitchFamily="2" charset="-52"/>
              </a:rPr>
              <a:t> </a:t>
            </a:r>
            <a:endParaRPr lang="ru-RU" sz="2400" dirty="0">
              <a:solidFill>
                <a:schemeClr val="bg1"/>
              </a:solidFill>
              <a:latin typeface="Montserrat Black" panose="00000A00000000000000" pitchFamily="2" charset="-52"/>
            </a:endParaRPr>
          </a:p>
        </p:txBody>
      </p:sp>
      <p:cxnSp>
        <p:nvCxnSpPr>
          <p:cNvPr id="7" name="Прямая соединительная линия 6">
            <a:extLst>
              <a:ext uri="{FF2B5EF4-FFF2-40B4-BE49-F238E27FC236}">
                <a16:creationId xmlns:a16="http://schemas.microsoft.com/office/drawing/2014/main" id="{AD6083F9-DFCB-4D50-A99A-2805CE436AE6}"/>
              </a:ext>
            </a:extLst>
          </p:cNvPr>
          <p:cNvCxnSpPr>
            <a:cxnSpLocks/>
          </p:cNvCxnSpPr>
          <p:nvPr/>
        </p:nvCxnSpPr>
        <p:spPr>
          <a:xfrm>
            <a:off x="2129425" y="824920"/>
            <a:ext cx="7064679" cy="0"/>
          </a:xfrm>
          <a:prstGeom prst="line">
            <a:avLst/>
          </a:prstGeom>
          <a:ln w="38100">
            <a:solidFill>
              <a:srgbClr val="F65208"/>
            </a:solidFill>
          </a:ln>
        </p:spPr>
        <p:style>
          <a:lnRef idx="1">
            <a:schemeClr val="accent1"/>
          </a:lnRef>
          <a:fillRef idx="0">
            <a:schemeClr val="accent1"/>
          </a:fillRef>
          <a:effectRef idx="0">
            <a:schemeClr val="accent1"/>
          </a:effectRef>
          <a:fontRef idx="minor">
            <a:schemeClr val="tx1"/>
          </a:fontRef>
        </p:style>
      </p:cxnSp>
      <p:sp>
        <p:nvSpPr>
          <p:cNvPr id="13" name="Прямоугольник: скругленные углы 12">
            <a:extLst>
              <a:ext uri="{FF2B5EF4-FFF2-40B4-BE49-F238E27FC236}">
                <a16:creationId xmlns:a16="http://schemas.microsoft.com/office/drawing/2014/main" id="{E41E3F89-CDA7-46F7-9A3D-FB5F0C35380F}"/>
              </a:ext>
            </a:extLst>
          </p:cNvPr>
          <p:cNvSpPr/>
          <p:nvPr/>
        </p:nvSpPr>
        <p:spPr>
          <a:xfrm>
            <a:off x="588723" y="1615869"/>
            <a:ext cx="3487260" cy="4622094"/>
          </a:xfrm>
          <a:prstGeom prst="roundRect">
            <a:avLst/>
          </a:prstGeom>
          <a:solidFill>
            <a:srgbClr val="F65208">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0" i="0" dirty="0">
                <a:solidFill>
                  <a:schemeClr val="bg1"/>
                </a:solidFill>
                <a:effectLst/>
                <a:latin typeface="Montserrat Black" panose="00000A00000000000000" pitchFamily="2" charset="-52"/>
              </a:rPr>
              <a:t>Великий князь Пётр Алексеевич, родившийся 12 (23) октября 1715 года в Петербурге, был сыном наследника престола Алексея (приговорённого к смертной казни в 1718 году) и его жены Софии-Шарлотты Брауншвейг-</a:t>
            </a:r>
            <a:r>
              <a:rPr lang="ru-RU" b="0" i="0" dirty="0" err="1">
                <a:solidFill>
                  <a:schemeClr val="bg1"/>
                </a:solidFill>
                <a:effectLst/>
                <a:latin typeface="Montserrat Black" panose="00000A00000000000000" pitchFamily="2" charset="-52"/>
              </a:rPr>
              <a:t>Вольфенбюттельской</a:t>
            </a:r>
            <a:r>
              <a:rPr lang="ru-RU" b="0" i="0" dirty="0">
                <a:solidFill>
                  <a:schemeClr val="bg1"/>
                </a:solidFill>
                <a:effectLst/>
                <a:latin typeface="Montserrat Black" panose="00000A00000000000000" pitchFamily="2" charset="-52"/>
              </a:rPr>
              <a:t>, которая умерла через 10 дней после родов.</a:t>
            </a:r>
            <a:endParaRPr lang="ru-RU" dirty="0">
              <a:solidFill>
                <a:schemeClr val="bg1"/>
              </a:solidFill>
              <a:latin typeface="Montserrat Black" panose="00000A00000000000000" pitchFamily="2" charset="-52"/>
            </a:endParaRPr>
          </a:p>
        </p:txBody>
      </p:sp>
      <p:sp>
        <p:nvSpPr>
          <p:cNvPr id="15" name="Прямоугольник: скругленные углы 14">
            <a:extLst>
              <a:ext uri="{FF2B5EF4-FFF2-40B4-BE49-F238E27FC236}">
                <a16:creationId xmlns:a16="http://schemas.microsoft.com/office/drawing/2014/main" id="{CCE36D97-C4F9-42CD-8345-4D37AB441915}"/>
              </a:ext>
            </a:extLst>
          </p:cNvPr>
          <p:cNvSpPr/>
          <p:nvPr/>
        </p:nvSpPr>
        <p:spPr>
          <a:xfrm>
            <a:off x="8116018" y="1615869"/>
            <a:ext cx="3821286" cy="4622094"/>
          </a:xfrm>
          <a:prstGeom prst="roundRect">
            <a:avLst/>
          </a:prstGeom>
          <a:solidFill>
            <a:srgbClr val="F65208">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0" i="0" dirty="0">
                <a:solidFill>
                  <a:schemeClr val="bg1"/>
                </a:solidFill>
                <a:effectLst/>
                <a:latin typeface="Montserrat Black" panose="00000A00000000000000" pitchFamily="2" charset="-52"/>
              </a:rPr>
              <a:t>Вступил на престол 6 (17) мая 1727, когда ему было 11 лет, и умер в 14 лет от оспы. Пётр не проявлял интереса к государственным делам и самостоятельно фактически не правил. Реальная власть в государстве находилась в руках Верховного тайного совета и А. Д. Меншикова, после его свержения — Долгоруковых.</a:t>
            </a:r>
            <a:endParaRPr lang="ru-RU" dirty="0">
              <a:solidFill>
                <a:schemeClr val="bg1"/>
              </a:solidFill>
              <a:latin typeface="Montserrat Black" panose="00000A00000000000000" pitchFamily="2" charset="-52"/>
            </a:endParaRPr>
          </a:p>
        </p:txBody>
      </p:sp>
    </p:spTree>
    <p:extLst>
      <p:ext uri="{BB962C8B-B14F-4D97-AF65-F5344CB8AC3E}">
        <p14:creationId xmlns:p14="http://schemas.microsoft.com/office/powerpoint/2010/main" val="3232170126"/>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Рисунок 25">
            <a:extLst>
              <a:ext uri="{FF2B5EF4-FFF2-40B4-BE49-F238E27FC236}">
                <a16:creationId xmlns:a16="http://schemas.microsoft.com/office/drawing/2014/main" id="{E1A7EBD1-2780-4A39-8471-CBDA499E87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387" y="0"/>
            <a:ext cx="6025634" cy="4218953"/>
          </a:xfrm>
          <a:prstGeom prst="rect">
            <a:avLst/>
          </a:prstGeom>
        </p:spPr>
      </p:pic>
      <p:sp>
        <p:nvSpPr>
          <p:cNvPr id="20" name="Овал 19">
            <a:extLst>
              <a:ext uri="{FF2B5EF4-FFF2-40B4-BE49-F238E27FC236}">
                <a16:creationId xmlns:a16="http://schemas.microsoft.com/office/drawing/2014/main" id="{E19EFD33-157D-49C7-A6FE-D0ACF529A335}"/>
              </a:ext>
            </a:extLst>
          </p:cNvPr>
          <p:cNvSpPr/>
          <p:nvPr/>
        </p:nvSpPr>
        <p:spPr>
          <a:xfrm>
            <a:off x="4244871" y="3161239"/>
            <a:ext cx="2979346" cy="2871059"/>
          </a:xfrm>
          <a:prstGeom prst="ellipse">
            <a:avLst/>
          </a:prstGeom>
          <a:solidFill>
            <a:srgbClr val="F65208"/>
          </a:solidFill>
          <a:ln>
            <a:solidFill>
              <a:srgbClr val="F652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800"/>
              </a:spcAft>
            </a:pPr>
            <a:r>
              <a:rPr lang="ru-RU" sz="1600" dirty="0">
                <a:effectLst/>
                <a:latin typeface="Montserrat Black" panose="00000A00000000000000" pitchFamily="2" charset="-52"/>
                <a:ea typeface="Calibri" panose="020F0502020204030204" pitchFamily="34" charset="0"/>
                <a:cs typeface="Times New Roman" panose="02020603050405020304" pitchFamily="18" charset="0"/>
              </a:rPr>
              <a:t>Если верить легенде, вступая на престол Анна Ивановна сказала своим приближенным: «Я вам буду как Иван Грозный, хоть и баба!»</a:t>
            </a:r>
          </a:p>
        </p:txBody>
      </p:sp>
      <p:sp>
        <p:nvSpPr>
          <p:cNvPr id="5" name="TextBox 4">
            <a:extLst>
              <a:ext uri="{FF2B5EF4-FFF2-40B4-BE49-F238E27FC236}">
                <a16:creationId xmlns:a16="http://schemas.microsoft.com/office/drawing/2014/main" id="{21D99D4B-419E-41C1-A00B-FDC6D30C5CD3}"/>
              </a:ext>
            </a:extLst>
          </p:cNvPr>
          <p:cNvSpPr txBox="1"/>
          <p:nvPr/>
        </p:nvSpPr>
        <p:spPr>
          <a:xfrm>
            <a:off x="331304" y="318589"/>
            <a:ext cx="6096000" cy="707886"/>
          </a:xfrm>
          <a:prstGeom prst="rect">
            <a:avLst/>
          </a:prstGeom>
          <a:noFill/>
        </p:spPr>
        <p:txBody>
          <a:bodyPr wrap="square">
            <a:spAutoFit/>
          </a:bodyPr>
          <a:lstStyle/>
          <a:p>
            <a:pPr>
              <a:spcAft>
                <a:spcPts val="300"/>
              </a:spcAft>
            </a:pPr>
            <a:r>
              <a:rPr lang="ru-RU" sz="2000" kern="0" dirty="0">
                <a:solidFill>
                  <a:schemeClr val="bg1"/>
                </a:solidFill>
                <a:effectLst/>
                <a:latin typeface="Montserrat Black" panose="00000A00000000000000" pitchFamily="2" charset="-52"/>
              </a:rPr>
              <a:t>Царствование императрицы, что была </a:t>
            </a:r>
            <a:r>
              <a:rPr lang="ru-RU" sz="2000" kern="0" dirty="0">
                <a:solidFill>
                  <a:srgbClr val="F65208"/>
                </a:solidFill>
                <a:effectLst/>
                <a:latin typeface="Montserrat Black" panose="00000A00000000000000" pitchFamily="2" charset="-52"/>
              </a:rPr>
              <a:t>грознее </a:t>
            </a:r>
            <a:r>
              <a:rPr lang="ru-RU" sz="2000" kern="0" dirty="0">
                <a:solidFill>
                  <a:schemeClr val="bg1"/>
                </a:solidFill>
                <a:effectLst/>
                <a:latin typeface="Montserrat Black" panose="00000A00000000000000" pitchFamily="2" charset="-52"/>
              </a:rPr>
              <a:t>самого Ивана Грозного</a:t>
            </a:r>
          </a:p>
        </p:txBody>
      </p:sp>
      <p:cxnSp>
        <p:nvCxnSpPr>
          <p:cNvPr id="7" name="Прямая соединительная линия 6">
            <a:extLst>
              <a:ext uri="{FF2B5EF4-FFF2-40B4-BE49-F238E27FC236}">
                <a16:creationId xmlns:a16="http://schemas.microsoft.com/office/drawing/2014/main" id="{E2AF6DB4-3387-4214-AA2F-79865E822098}"/>
              </a:ext>
            </a:extLst>
          </p:cNvPr>
          <p:cNvCxnSpPr/>
          <p:nvPr/>
        </p:nvCxnSpPr>
        <p:spPr>
          <a:xfrm>
            <a:off x="0" y="1026475"/>
            <a:ext cx="6255026" cy="0"/>
          </a:xfrm>
          <a:prstGeom prst="line">
            <a:avLst/>
          </a:prstGeom>
          <a:ln w="38100">
            <a:solidFill>
              <a:srgbClr val="F65208"/>
            </a:solidFill>
          </a:ln>
        </p:spPr>
        <p:style>
          <a:lnRef idx="1">
            <a:schemeClr val="accent1"/>
          </a:lnRef>
          <a:fillRef idx="0">
            <a:schemeClr val="accent1"/>
          </a:fillRef>
          <a:effectRef idx="0">
            <a:schemeClr val="accent1"/>
          </a:effectRef>
          <a:fontRef idx="minor">
            <a:schemeClr val="tx1"/>
          </a:fontRef>
        </p:style>
      </p:cxnSp>
      <p:pic>
        <p:nvPicPr>
          <p:cNvPr id="9" name="Рисунок 8">
            <a:extLst>
              <a:ext uri="{FF2B5EF4-FFF2-40B4-BE49-F238E27FC236}">
                <a16:creationId xmlns:a16="http://schemas.microsoft.com/office/drawing/2014/main" id="{CE4319F7-02DA-4D96-BA43-EB7AEBF5E1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4325" y="1533525"/>
            <a:ext cx="4257675" cy="5324475"/>
          </a:xfrm>
          <a:prstGeom prst="rect">
            <a:avLst/>
          </a:prstGeom>
        </p:spPr>
      </p:pic>
      <p:sp>
        <p:nvSpPr>
          <p:cNvPr id="19" name="Овал 18">
            <a:extLst>
              <a:ext uri="{FF2B5EF4-FFF2-40B4-BE49-F238E27FC236}">
                <a16:creationId xmlns:a16="http://schemas.microsoft.com/office/drawing/2014/main" id="{30130FA1-A81A-41D7-AA44-1C0285ED4925}"/>
              </a:ext>
            </a:extLst>
          </p:cNvPr>
          <p:cNvSpPr/>
          <p:nvPr/>
        </p:nvSpPr>
        <p:spPr>
          <a:xfrm>
            <a:off x="877214" y="1902013"/>
            <a:ext cx="4090571" cy="3816395"/>
          </a:xfrm>
          <a:prstGeom prst="ellipse">
            <a:avLst/>
          </a:prstGeom>
          <a:solidFill>
            <a:srgbClr val="F65208"/>
          </a:solidFill>
          <a:ln>
            <a:solidFill>
              <a:srgbClr val="F652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0" i="0" dirty="0">
                <a:solidFill>
                  <a:schemeClr val="bg1"/>
                </a:solidFill>
                <a:effectLst/>
                <a:latin typeface="Montserrat Black" panose="00000A00000000000000" pitchFamily="2" charset="-52"/>
              </a:rPr>
              <a:t>Анна Иоанновна – </a:t>
            </a:r>
            <a:r>
              <a:rPr lang="ru-RU" b="1" i="0" dirty="0">
                <a:solidFill>
                  <a:schemeClr val="bg1"/>
                </a:solidFill>
                <a:effectLst/>
                <a:latin typeface="Montserrat Black" panose="00000A00000000000000" pitchFamily="2" charset="-52"/>
              </a:rPr>
              <a:t>русская</a:t>
            </a:r>
            <a:r>
              <a:rPr lang="ru-RU" b="0" i="0" dirty="0">
                <a:solidFill>
                  <a:schemeClr val="bg1"/>
                </a:solidFill>
                <a:effectLst/>
                <a:latin typeface="Montserrat Black" panose="00000A00000000000000" pitchFamily="2" charset="-52"/>
              </a:rPr>
              <a:t> </a:t>
            </a:r>
            <a:r>
              <a:rPr lang="ru-RU" b="1" i="0" dirty="0">
                <a:solidFill>
                  <a:schemeClr val="bg1"/>
                </a:solidFill>
                <a:effectLst/>
                <a:latin typeface="Montserrat Black" panose="00000A00000000000000" pitchFamily="2" charset="-52"/>
              </a:rPr>
              <a:t>императрица</a:t>
            </a:r>
            <a:r>
              <a:rPr lang="ru-RU" b="0" i="0" dirty="0">
                <a:solidFill>
                  <a:schemeClr val="bg1"/>
                </a:solidFill>
                <a:effectLst/>
                <a:latin typeface="Montserrat Black" panose="00000A00000000000000" pitchFamily="2" charset="-52"/>
              </a:rPr>
              <a:t>, правившая с 1730-го по 1740 годы, племянница Петра I, дочь его брата и соправителя царя Иоанна Алексеевича.</a:t>
            </a:r>
            <a:endParaRPr lang="ru-RU" dirty="0">
              <a:solidFill>
                <a:schemeClr val="bg1"/>
              </a:solidFill>
              <a:latin typeface="Montserrat Black" panose="00000A00000000000000" pitchFamily="2" charset="-52"/>
            </a:endParaRPr>
          </a:p>
        </p:txBody>
      </p:sp>
    </p:spTree>
    <p:extLst>
      <p:ext uri="{BB962C8B-B14F-4D97-AF65-F5344CB8AC3E}">
        <p14:creationId xmlns:p14="http://schemas.microsoft.com/office/powerpoint/2010/main" val="174699689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5DCE9799-1BFB-424A-B4A0-793F4D3D8198}"/>
              </a:ext>
            </a:extLst>
          </p:cNvPr>
          <p:cNvSpPr/>
          <p:nvPr/>
        </p:nvSpPr>
        <p:spPr>
          <a:xfrm>
            <a:off x="0" y="0"/>
            <a:ext cx="12192000" cy="3429000"/>
          </a:xfrm>
          <a:prstGeom prst="rect">
            <a:avLst/>
          </a:prstGeom>
          <a:solidFill>
            <a:srgbClr val="F652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Овал 2">
            <a:extLst>
              <a:ext uri="{FF2B5EF4-FFF2-40B4-BE49-F238E27FC236}">
                <a16:creationId xmlns:a16="http://schemas.microsoft.com/office/drawing/2014/main" id="{34DA4E8E-47FC-42A7-BCDA-82C88C130F25}"/>
              </a:ext>
            </a:extLst>
          </p:cNvPr>
          <p:cNvSpPr/>
          <p:nvPr/>
        </p:nvSpPr>
        <p:spPr>
          <a:xfrm>
            <a:off x="583095" y="410818"/>
            <a:ext cx="2557670" cy="2544417"/>
          </a:xfrm>
          <a:prstGeom prst="ellipse">
            <a:avLst/>
          </a:prstGeom>
          <a:blipFill>
            <a:blip r:embed="rId2"/>
            <a:stretch>
              <a:fillRect/>
            </a:stretch>
          </a:blip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Прямоугольник: скругленные углы 3">
            <a:extLst>
              <a:ext uri="{FF2B5EF4-FFF2-40B4-BE49-F238E27FC236}">
                <a16:creationId xmlns:a16="http://schemas.microsoft.com/office/drawing/2014/main" id="{75869A1B-7BBD-43E9-AFF7-4A5B22FE1CB9}"/>
              </a:ext>
            </a:extLst>
          </p:cNvPr>
          <p:cNvSpPr/>
          <p:nvPr/>
        </p:nvSpPr>
        <p:spPr>
          <a:xfrm>
            <a:off x="3617843" y="715617"/>
            <a:ext cx="7991062" cy="2019369"/>
          </a:xfrm>
          <a:prstGeom prst="round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TextBox 6">
            <a:extLst>
              <a:ext uri="{FF2B5EF4-FFF2-40B4-BE49-F238E27FC236}">
                <a16:creationId xmlns:a16="http://schemas.microsoft.com/office/drawing/2014/main" id="{6967483E-B40B-4E06-BCE0-73BBC0B21427}"/>
              </a:ext>
            </a:extLst>
          </p:cNvPr>
          <p:cNvSpPr txBox="1"/>
          <p:nvPr/>
        </p:nvSpPr>
        <p:spPr>
          <a:xfrm>
            <a:off x="3975653" y="848138"/>
            <a:ext cx="7633252" cy="1754326"/>
          </a:xfrm>
          <a:prstGeom prst="rect">
            <a:avLst/>
          </a:prstGeom>
          <a:noFill/>
        </p:spPr>
        <p:txBody>
          <a:bodyPr wrap="square">
            <a:spAutoFit/>
          </a:bodyPr>
          <a:lstStyle/>
          <a:p>
            <a:r>
              <a:rPr lang="ru-RU" sz="1800" dirty="0">
                <a:solidFill>
                  <a:schemeClr val="bg1"/>
                </a:solidFill>
                <a:effectLst/>
                <a:latin typeface="Montserrat Black" panose="00000A00000000000000" pitchFamily="2" charset="-52"/>
                <a:ea typeface="Calibri" panose="020F0502020204030204" pitchFamily="34" charset="0"/>
              </a:rPr>
              <a:t>Почему именно она? Потому что это был самый удобный для манипулирования властной элиты кандидатка. Им казалось, что если они пригласят на трон такую забитую, всю жизнью нуждавшуюся, все время просящую, без мужа, тридцати семи годов женщину, то будут крутить ей, как хотят. </a:t>
            </a:r>
            <a:endParaRPr lang="ru-RU" dirty="0">
              <a:solidFill>
                <a:schemeClr val="bg1"/>
              </a:solidFill>
              <a:latin typeface="Montserrat Black" panose="00000A00000000000000" pitchFamily="2" charset="-52"/>
            </a:endParaRPr>
          </a:p>
        </p:txBody>
      </p:sp>
      <p:sp>
        <p:nvSpPr>
          <p:cNvPr id="8" name="Прямоугольник: скругленные углы 7">
            <a:extLst>
              <a:ext uri="{FF2B5EF4-FFF2-40B4-BE49-F238E27FC236}">
                <a16:creationId xmlns:a16="http://schemas.microsoft.com/office/drawing/2014/main" id="{259B939C-D691-4467-AE9D-A89E08D50A47}"/>
              </a:ext>
            </a:extLst>
          </p:cNvPr>
          <p:cNvSpPr/>
          <p:nvPr/>
        </p:nvSpPr>
        <p:spPr>
          <a:xfrm>
            <a:off x="397565" y="3987683"/>
            <a:ext cx="8017566" cy="2459499"/>
          </a:xfrm>
          <a:prstGeom prst="round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Овал 8">
            <a:extLst>
              <a:ext uri="{FF2B5EF4-FFF2-40B4-BE49-F238E27FC236}">
                <a16:creationId xmlns:a16="http://schemas.microsoft.com/office/drawing/2014/main" id="{7E2387C7-AC79-4714-AE27-21B255C686A7}"/>
              </a:ext>
            </a:extLst>
          </p:cNvPr>
          <p:cNvSpPr/>
          <p:nvPr/>
        </p:nvSpPr>
        <p:spPr>
          <a:xfrm>
            <a:off x="8872329" y="3715646"/>
            <a:ext cx="2922105" cy="2936945"/>
          </a:xfrm>
          <a:prstGeom prst="ellipse">
            <a:avLst/>
          </a:prstGeom>
          <a:blipFill>
            <a:blip r:embed="rId3"/>
            <a:stretch>
              <a:fillRect/>
            </a:stretch>
          </a:blip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aphicFrame>
        <p:nvGraphicFramePr>
          <p:cNvPr id="10" name="Таблица 9">
            <a:extLst>
              <a:ext uri="{FF2B5EF4-FFF2-40B4-BE49-F238E27FC236}">
                <a16:creationId xmlns:a16="http://schemas.microsoft.com/office/drawing/2014/main" id="{CD332FB7-86A6-40F7-AACE-238D0BE8DFA3}"/>
              </a:ext>
            </a:extLst>
          </p:cNvPr>
          <p:cNvGraphicFramePr>
            <a:graphicFrameLocks noGrp="1"/>
          </p:cNvGraphicFramePr>
          <p:nvPr>
            <p:extLst>
              <p:ext uri="{D42A27DB-BD31-4B8C-83A1-F6EECF244321}">
                <p14:modId xmlns:p14="http://schemas.microsoft.com/office/powerpoint/2010/main" val="2246898488"/>
              </p:ext>
            </p:extLst>
          </p:nvPr>
        </p:nvGraphicFramePr>
        <p:xfrm>
          <a:off x="583095" y="4083760"/>
          <a:ext cx="7726018" cy="2607869"/>
        </p:xfrm>
        <a:graphic>
          <a:graphicData uri="http://schemas.openxmlformats.org/drawingml/2006/table">
            <a:tbl>
              <a:tblPr/>
              <a:tblGrid>
                <a:gridCol w="7726018">
                  <a:extLst>
                    <a:ext uri="{9D8B030D-6E8A-4147-A177-3AD203B41FA5}">
                      <a16:colId xmlns:a16="http://schemas.microsoft.com/office/drawing/2014/main" val="851277840"/>
                    </a:ext>
                  </a:extLst>
                </a:gridCol>
              </a:tblGrid>
              <a:tr h="2607869">
                <a:tc>
                  <a:txBody>
                    <a:bodyPr/>
                    <a:lstStyle/>
                    <a:p>
                      <a:pPr marL="0" indent="0" algn="just" fontAlgn="t">
                        <a:buFont typeface="Arial" panose="020B0604020202020204" pitchFamily="34" charset="0"/>
                        <a:buNone/>
                      </a:pPr>
                      <a:r>
                        <a:rPr lang="ru-RU" sz="1600" dirty="0">
                          <a:solidFill>
                            <a:schemeClr val="bg1"/>
                          </a:solidFill>
                          <a:latin typeface="Montserrat Black" panose="00000A00000000000000" pitchFamily="2" charset="-52"/>
                        </a:rPr>
                        <a:t>Кондиции Анны Иоанновны предполагали для нее следующие ограничения: не выходить замуж, не назначать себе преемника, сохранить Верховный тайный совет, не объявлять войны и не заключать мира, не вводить новые налоги, не ведать армией и передать гвардию в полное подчинение </a:t>
                      </a:r>
                      <a:r>
                        <a:rPr lang="ru-RU" sz="1600" dirty="0" err="1">
                          <a:solidFill>
                            <a:schemeClr val="bg1"/>
                          </a:solidFill>
                          <a:latin typeface="Montserrat Black" panose="00000A00000000000000" pitchFamily="2" charset="-52"/>
                        </a:rPr>
                        <a:t>Верховникам</a:t>
                      </a:r>
                      <a:r>
                        <a:rPr lang="ru-RU" sz="1600" dirty="0">
                          <a:solidFill>
                            <a:schemeClr val="bg1"/>
                          </a:solidFill>
                          <a:latin typeface="Montserrat Black" panose="00000A00000000000000" pitchFamily="2" charset="-52"/>
                        </a:rPr>
                        <a:t>, не распоряжаться казной и полностью удовлетворяться тому финансовому содержанию, которое для нее определит верховный тайный совет Не лишать дворян жизни, чести и имений.</a:t>
                      </a:r>
                    </a:p>
                  </a:txBody>
                  <a:tcPr marL="84125" marR="84125" marT="42062" marB="42062">
                    <a:lnL>
                      <a:noFill/>
                    </a:lnL>
                    <a:lnR>
                      <a:noFill/>
                    </a:lnR>
                    <a:lnT>
                      <a:noFill/>
                    </a:lnT>
                    <a:lnB>
                      <a:noFill/>
                    </a:lnB>
                  </a:tcPr>
                </a:tc>
                <a:extLst>
                  <a:ext uri="{0D108BD9-81ED-4DB2-BD59-A6C34878D82A}">
                    <a16:rowId xmlns:a16="http://schemas.microsoft.com/office/drawing/2014/main" val="297645092"/>
                  </a:ext>
                </a:extLst>
              </a:tr>
            </a:tbl>
          </a:graphicData>
        </a:graphic>
      </p:graphicFrame>
    </p:spTree>
    <p:extLst>
      <p:ext uri="{BB962C8B-B14F-4D97-AF65-F5344CB8AC3E}">
        <p14:creationId xmlns:p14="http://schemas.microsoft.com/office/powerpoint/2010/main" val="1202627779"/>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ый треугольник 1">
            <a:extLst>
              <a:ext uri="{FF2B5EF4-FFF2-40B4-BE49-F238E27FC236}">
                <a16:creationId xmlns:a16="http://schemas.microsoft.com/office/drawing/2014/main" id="{6424E075-DBF1-4263-B9F0-997C9EE72056}"/>
              </a:ext>
            </a:extLst>
          </p:cNvPr>
          <p:cNvSpPr/>
          <p:nvPr/>
        </p:nvSpPr>
        <p:spPr>
          <a:xfrm rot="5400000">
            <a:off x="2667000" y="-2666999"/>
            <a:ext cx="6858002" cy="12192002"/>
          </a:xfrm>
          <a:prstGeom prst="rtTriangle">
            <a:avLst/>
          </a:prstGeom>
          <a:solidFill>
            <a:srgbClr val="F652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 name="Овал 2">
            <a:extLst>
              <a:ext uri="{FF2B5EF4-FFF2-40B4-BE49-F238E27FC236}">
                <a16:creationId xmlns:a16="http://schemas.microsoft.com/office/drawing/2014/main" id="{FB0234BD-D929-467B-B1C7-3F879B3D6559}"/>
              </a:ext>
            </a:extLst>
          </p:cNvPr>
          <p:cNvSpPr/>
          <p:nvPr/>
        </p:nvSpPr>
        <p:spPr>
          <a:xfrm>
            <a:off x="4285396" y="1743501"/>
            <a:ext cx="3621207" cy="3370997"/>
          </a:xfrm>
          <a:prstGeom prst="ellipse">
            <a:avLst/>
          </a:prstGeom>
          <a:blipFill>
            <a:blip r:embed="rId2"/>
            <a:stretch>
              <a:fillRect/>
            </a:stretch>
          </a:bli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TextBox 5">
            <a:extLst>
              <a:ext uri="{FF2B5EF4-FFF2-40B4-BE49-F238E27FC236}">
                <a16:creationId xmlns:a16="http://schemas.microsoft.com/office/drawing/2014/main" id="{FB285456-A8D3-4C2B-9B94-CADADF168040}"/>
              </a:ext>
            </a:extLst>
          </p:cNvPr>
          <p:cNvSpPr txBox="1"/>
          <p:nvPr/>
        </p:nvSpPr>
        <p:spPr>
          <a:xfrm>
            <a:off x="467437" y="538216"/>
            <a:ext cx="3621207" cy="3754874"/>
          </a:xfrm>
          <a:prstGeom prst="rect">
            <a:avLst/>
          </a:prstGeom>
          <a:noFill/>
        </p:spPr>
        <p:txBody>
          <a:bodyPr wrap="square">
            <a:spAutoFit/>
          </a:bodyPr>
          <a:lstStyle/>
          <a:p>
            <a:r>
              <a:rPr lang="ru-RU" sz="1700" dirty="0">
                <a:solidFill>
                  <a:schemeClr val="bg1"/>
                </a:solidFill>
                <a:latin typeface="Montserrat Black" panose="00000A00000000000000" pitchFamily="2" charset="-52"/>
              </a:rPr>
              <a:t>Императрица обожала шутов и карликов. Их при ее дворе было шестеро. Трое - разжалованные аристократы. Князья Михаил Голицын и Никита Волконский, а также граф Алексей Апраксин. В последний год царствования императрица устроила свадьбу шутов - 50-летнего князя Голицына и уродливой калмычки Анны </a:t>
            </a:r>
            <a:r>
              <a:rPr lang="ru-RU" sz="1700" dirty="0" err="1">
                <a:solidFill>
                  <a:schemeClr val="bg1"/>
                </a:solidFill>
                <a:latin typeface="Montserrat Black" panose="00000A00000000000000" pitchFamily="2" charset="-52"/>
              </a:rPr>
              <a:t>Бужениновой</a:t>
            </a:r>
            <a:r>
              <a:rPr lang="ru-RU" sz="1700" dirty="0">
                <a:solidFill>
                  <a:schemeClr val="bg1"/>
                </a:solidFill>
                <a:latin typeface="Montserrat Black" panose="00000A00000000000000" pitchFamily="2" charset="-52"/>
              </a:rPr>
              <a:t>.</a:t>
            </a:r>
          </a:p>
        </p:txBody>
      </p:sp>
      <p:sp>
        <p:nvSpPr>
          <p:cNvPr id="7" name="Прямоугольник: скругленные углы 6">
            <a:extLst>
              <a:ext uri="{FF2B5EF4-FFF2-40B4-BE49-F238E27FC236}">
                <a16:creationId xmlns:a16="http://schemas.microsoft.com/office/drawing/2014/main" id="{DD185C0E-16FA-463C-8D07-4DB0D8CBBAD8}"/>
              </a:ext>
            </a:extLst>
          </p:cNvPr>
          <p:cNvSpPr/>
          <p:nvPr/>
        </p:nvSpPr>
        <p:spPr>
          <a:xfrm>
            <a:off x="300251" y="218364"/>
            <a:ext cx="3788392" cy="4394579"/>
          </a:xfrm>
          <a:prstGeom prst="round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TextBox 8">
            <a:extLst>
              <a:ext uri="{FF2B5EF4-FFF2-40B4-BE49-F238E27FC236}">
                <a16:creationId xmlns:a16="http://schemas.microsoft.com/office/drawing/2014/main" id="{795FE16F-64FF-4FE2-9FC6-23DF828C88C5}"/>
              </a:ext>
            </a:extLst>
          </p:cNvPr>
          <p:cNvSpPr txBox="1"/>
          <p:nvPr/>
        </p:nvSpPr>
        <p:spPr>
          <a:xfrm>
            <a:off x="8136340" y="2584930"/>
            <a:ext cx="3825924" cy="3416320"/>
          </a:xfrm>
          <a:prstGeom prst="rect">
            <a:avLst/>
          </a:prstGeom>
          <a:noFill/>
        </p:spPr>
        <p:txBody>
          <a:bodyPr wrap="square">
            <a:spAutoFit/>
          </a:bodyPr>
          <a:lstStyle/>
          <a:p>
            <a:r>
              <a:rPr lang="ru-RU" dirty="0">
                <a:solidFill>
                  <a:schemeClr val="bg1"/>
                </a:solidFill>
                <a:latin typeface="Montserrat Black" panose="00000A00000000000000" pitchFamily="2" charset="-52"/>
              </a:rPr>
              <a:t>Дело было зимой. На Неве выстроили ледяной Дом, в котором все - стены, двери, окна, мебель, посуда - было изо льда. Здесь и справляли свадебное торжество. Горело множество свечей в ледяных подсвечниках, и даже брачное ложе для «молодых» было устроено на ледяной кровати.</a:t>
            </a:r>
          </a:p>
        </p:txBody>
      </p:sp>
      <p:sp>
        <p:nvSpPr>
          <p:cNvPr id="10" name="Прямоугольник: скругленные углы 9">
            <a:extLst>
              <a:ext uri="{FF2B5EF4-FFF2-40B4-BE49-F238E27FC236}">
                <a16:creationId xmlns:a16="http://schemas.microsoft.com/office/drawing/2014/main" id="{43EF17D7-3789-4386-B9AF-A53BAC5C9510}"/>
              </a:ext>
            </a:extLst>
          </p:cNvPr>
          <p:cNvSpPr/>
          <p:nvPr/>
        </p:nvSpPr>
        <p:spPr>
          <a:xfrm>
            <a:off x="8103355" y="2095800"/>
            <a:ext cx="3788392" cy="4394579"/>
          </a:xfrm>
          <a:prstGeom prst="round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2" name="Прямая соединительная линия 11">
            <a:extLst>
              <a:ext uri="{FF2B5EF4-FFF2-40B4-BE49-F238E27FC236}">
                <a16:creationId xmlns:a16="http://schemas.microsoft.com/office/drawing/2014/main" id="{F420078D-05C0-42A0-830B-7F7F99BFF1FA}"/>
              </a:ext>
            </a:extLst>
          </p:cNvPr>
          <p:cNvCxnSpPr>
            <a:cxnSpLocks/>
          </p:cNvCxnSpPr>
          <p:nvPr/>
        </p:nvCxnSpPr>
        <p:spPr>
          <a:xfrm>
            <a:off x="5336275" y="829286"/>
            <a:ext cx="6855725"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E48B5A0-C341-464F-86AE-554B99164B4D}"/>
              </a:ext>
            </a:extLst>
          </p:cNvPr>
          <p:cNvSpPr txBox="1"/>
          <p:nvPr/>
        </p:nvSpPr>
        <p:spPr>
          <a:xfrm>
            <a:off x="5760431" y="307383"/>
            <a:ext cx="6431569" cy="461665"/>
          </a:xfrm>
          <a:prstGeom prst="rect">
            <a:avLst/>
          </a:prstGeom>
          <a:noFill/>
        </p:spPr>
        <p:txBody>
          <a:bodyPr wrap="none" rtlCol="0">
            <a:spAutoFit/>
          </a:bodyPr>
          <a:lstStyle/>
          <a:p>
            <a:r>
              <a:rPr lang="ru-RU" sz="2400" dirty="0">
                <a:solidFill>
                  <a:schemeClr val="bg1"/>
                </a:solidFill>
                <a:latin typeface="Montserrat Black" panose="00000A00000000000000" pitchFamily="2" charset="-52"/>
              </a:rPr>
              <a:t>Жестокие увлечения императрицы</a:t>
            </a:r>
          </a:p>
        </p:txBody>
      </p:sp>
    </p:spTree>
    <p:extLst>
      <p:ext uri="{BB962C8B-B14F-4D97-AF65-F5344CB8AC3E}">
        <p14:creationId xmlns:p14="http://schemas.microsoft.com/office/powerpoint/2010/main" val="98960990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Облако 4">
            <a:extLst>
              <a:ext uri="{FF2B5EF4-FFF2-40B4-BE49-F238E27FC236}">
                <a16:creationId xmlns:a16="http://schemas.microsoft.com/office/drawing/2014/main" id="{8CBDEE71-E89E-43A8-BC50-60B5FD870FBA}"/>
              </a:ext>
            </a:extLst>
          </p:cNvPr>
          <p:cNvSpPr/>
          <p:nvPr/>
        </p:nvSpPr>
        <p:spPr>
          <a:xfrm rot="956916">
            <a:off x="3343309" y="1252667"/>
            <a:ext cx="6396091" cy="4667960"/>
          </a:xfrm>
          <a:prstGeom prst="cloud">
            <a:avLst/>
          </a:prstGeom>
          <a:solidFill>
            <a:schemeClr val="bg1"/>
          </a:solidFill>
          <a:ln w="76200">
            <a:solidFill>
              <a:srgbClr val="F652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7" name="Рисунок 6">
            <a:extLst>
              <a:ext uri="{FF2B5EF4-FFF2-40B4-BE49-F238E27FC236}">
                <a16:creationId xmlns:a16="http://schemas.microsoft.com/office/drawing/2014/main" id="{572C9C24-0DFF-4852-9921-DFFD5E8E61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60846">
            <a:off x="5422664" y="1363068"/>
            <a:ext cx="8779208" cy="6691844"/>
          </a:xfrm>
          <a:prstGeom prst="rect">
            <a:avLst/>
          </a:prstGeom>
        </p:spPr>
      </p:pic>
      <p:cxnSp>
        <p:nvCxnSpPr>
          <p:cNvPr id="9" name="Прямая соединительная линия 8">
            <a:extLst>
              <a:ext uri="{FF2B5EF4-FFF2-40B4-BE49-F238E27FC236}">
                <a16:creationId xmlns:a16="http://schemas.microsoft.com/office/drawing/2014/main" id="{C3B86B37-FF4C-456B-BEAA-6D13B12068BD}"/>
              </a:ext>
            </a:extLst>
          </p:cNvPr>
          <p:cNvCxnSpPr>
            <a:cxnSpLocks/>
          </p:cNvCxnSpPr>
          <p:nvPr/>
        </p:nvCxnSpPr>
        <p:spPr>
          <a:xfrm>
            <a:off x="-109182" y="846161"/>
            <a:ext cx="655092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B1EAB5C-EFEC-4821-BD50-A49E874CFB7F}"/>
              </a:ext>
            </a:extLst>
          </p:cNvPr>
          <p:cNvSpPr txBox="1"/>
          <p:nvPr/>
        </p:nvSpPr>
        <p:spPr>
          <a:xfrm>
            <a:off x="235755" y="294425"/>
            <a:ext cx="5490606" cy="400110"/>
          </a:xfrm>
          <a:prstGeom prst="rect">
            <a:avLst/>
          </a:prstGeom>
          <a:noFill/>
        </p:spPr>
        <p:txBody>
          <a:bodyPr wrap="none" rtlCol="0">
            <a:spAutoFit/>
          </a:bodyPr>
          <a:lstStyle/>
          <a:p>
            <a:r>
              <a:rPr lang="ru-RU" sz="2000" dirty="0">
                <a:solidFill>
                  <a:schemeClr val="bg1"/>
                </a:solidFill>
                <a:latin typeface="Montserrat Black" panose="00000A00000000000000" pitchFamily="2" charset="-52"/>
              </a:rPr>
              <a:t>Итоги </a:t>
            </a:r>
            <a:r>
              <a:rPr lang="ru-RU" sz="2000" dirty="0">
                <a:solidFill>
                  <a:srgbClr val="F65208"/>
                </a:solidFill>
                <a:latin typeface="Montserrat Black" panose="00000A00000000000000" pitchFamily="2" charset="-52"/>
              </a:rPr>
              <a:t>правления</a:t>
            </a:r>
            <a:r>
              <a:rPr lang="ru-RU" sz="2000" dirty="0">
                <a:solidFill>
                  <a:schemeClr val="bg1"/>
                </a:solidFill>
                <a:latin typeface="Montserrat Black" panose="00000A00000000000000" pitchFamily="2" charset="-52"/>
              </a:rPr>
              <a:t> Анны </a:t>
            </a:r>
            <a:r>
              <a:rPr lang="ru-RU" sz="2000" dirty="0" err="1">
                <a:solidFill>
                  <a:schemeClr val="bg1"/>
                </a:solidFill>
                <a:latin typeface="Montserrat Black" panose="00000A00000000000000" pitchFamily="2" charset="-52"/>
              </a:rPr>
              <a:t>Иоаннновны</a:t>
            </a:r>
            <a:endParaRPr lang="ru-RU" sz="2000" dirty="0">
              <a:solidFill>
                <a:schemeClr val="bg1"/>
              </a:solidFill>
              <a:latin typeface="Montserrat Black" panose="00000A00000000000000" pitchFamily="2" charset="-52"/>
            </a:endParaRPr>
          </a:p>
        </p:txBody>
      </p:sp>
      <p:sp>
        <p:nvSpPr>
          <p:cNvPr id="13" name="TextBox 12">
            <a:extLst>
              <a:ext uri="{FF2B5EF4-FFF2-40B4-BE49-F238E27FC236}">
                <a16:creationId xmlns:a16="http://schemas.microsoft.com/office/drawing/2014/main" id="{0202398E-0288-4366-8F15-2864D10E7C1D}"/>
              </a:ext>
            </a:extLst>
          </p:cNvPr>
          <p:cNvSpPr txBox="1"/>
          <p:nvPr/>
        </p:nvSpPr>
        <p:spPr>
          <a:xfrm>
            <a:off x="3723702" y="2274838"/>
            <a:ext cx="5643211" cy="2308324"/>
          </a:xfrm>
          <a:prstGeom prst="rect">
            <a:avLst/>
          </a:prstGeom>
          <a:noFill/>
        </p:spPr>
        <p:txBody>
          <a:bodyPr wrap="square">
            <a:spAutoFit/>
          </a:bodyPr>
          <a:lstStyle/>
          <a:p>
            <a:pPr algn="ctr"/>
            <a:r>
              <a:rPr lang="ru-RU" b="0" i="0" dirty="0">
                <a:solidFill>
                  <a:srgbClr val="F65208"/>
                </a:solidFill>
                <a:effectLst/>
                <a:latin typeface="Montserrat Black" panose="00000A00000000000000" pitchFamily="2" charset="-52"/>
              </a:rPr>
              <a:t>Анна Иоанновна сохранила принцип Петровского управления страной. Во время царствования снова поднялось кораблестроение, было разгромлено Крымское ханство, Россия приросла новыми землями. Получили развитие различные виды искусства, особенно театр.</a:t>
            </a:r>
            <a:endParaRPr lang="ru-RU" dirty="0">
              <a:solidFill>
                <a:srgbClr val="F65208"/>
              </a:solidFill>
              <a:latin typeface="Montserrat Black" panose="00000A00000000000000" pitchFamily="2" charset="-52"/>
            </a:endParaRPr>
          </a:p>
        </p:txBody>
      </p:sp>
    </p:spTree>
    <p:extLst>
      <p:ext uri="{BB962C8B-B14F-4D97-AF65-F5344CB8AC3E}">
        <p14:creationId xmlns:p14="http://schemas.microsoft.com/office/powerpoint/2010/main" val="271897547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9ED1F3B6-49D1-408B-B09A-BD4A76F592DE}"/>
              </a:ext>
            </a:extLst>
          </p:cNvPr>
          <p:cNvSpPr/>
          <p:nvPr/>
        </p:nvSpPr>
        <p:spPr>
          <a:xfrm>
            <a:off x="2419065" y="1472252"/>
            <a:ext cx="7353869" cy="3913495"/>
          </a:xfrm>
          <a:prstGeom prst="rect">
            <a:avLst/>
          </a:prstGeom>
          <a:noFill/>
          <a:ln w="76200">
            <a:solidFill>
              <a:srgbClr val="F652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300" dirty="0">
                <a:solidFill>
                  <a:schemeClr val="bg1"/>
                </a:solidFill>
                <a:effectLst/>
                <a:latin typeface="Montserrat Black" panose="00000A00000000000000" pitchFamily="2" charset="-52"/>
                <a:ea typeface="Calibri" panose="020F0502020204030204" pitchFamily="34" charset="0"/>
              </a:rPr>
              <a:t>Императрица скончалась 28 октября 1740 гожа, так и не прожив и пятидесяти лет. Она многое ела, много пила, поздно ложилась спать. Когда она скончалась, была произведено вскрытие, в почках был найден камень в форме коралла размером с большой палец. </a:t>
            </a:r>
            <a:endParaRPr lang="ru-RU" sz="2300" dirty="0">
              <a:solidFill>
                <a:schemeClr val="bg1"/>
              </a:solidFill>
              <a:latin typeface="Montserrat Black" panose="00000A00000000000000" pitchFamily="2" charset="-52"/>
            </a:endParaRPr>
          </a:p>
        </p:txBody>
      </p:sp>
    </p:spTree>
    <p:extLst>
      <p:ext uri="{BB962C8B-B14F-4D97-AF65-F5344CB8AC3E}">
        <p14:creationId xmlns:p14="http://schemas.microsoft.com/office/powerpoint/2010/main" val="238306204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57AECC56-1496-4A86-9E7F-1C98A75403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8112" y="1600614"/>
            <a:ext cx="4295775" cy="5267325"/>
          </a:xfrm>
          <a:prstGeom prst="rect">
            <a:avLst/>
          </a:prstGeom>
        </p:spPr>
      </p:pic>
      <p:cxnSp>
        <p:nvCxnSpPr>
          <p:cNvPr id="5" name="Прямая соединительная линия 4">
            <a:extLst>
              <a:ext uri="{FF2B5EF4-FFF2-40B4-BE49-F238E27FC236}">
                <a16:creationId xmlns:a16="http://schemas.microsoft.com/office/drawing/2014/main" id="{4F2B4A05-6A8B-4BCF-A7FE-A39A7F4AB0F4}"/>
              </a:ext>
            </a:extLst>
          </p:cNvPr>
          <p:cNvCxnSpPr>
            <a:cxnSpLocks/>
          </p:cNvCxnSpPr>
          <p:nvPr/>
        </p:nvCxnSpPr>
        <p:spPr>
          <a:xfrm>
            <a:off x="967409" y="834887"/>
            <a:ext cx="979335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F2B0976-EDC3-4FC5-806B-A3A78C08F912}"/>
              </a:ext>
            </a:extLst>
          </p:cNvPr>
          <p:cNvSpPr txBox="1"/>
          <p:nvPr/>
        </p:nvSpPr>
        <p:spPr>
          <a:xfrm>
            <a:off x="2014330" y="275931"/>
            <a:ext cx="8521148" cy="461665"/>
          </a:xfrm>
          <a:prstGeom prst="rect">
            <a:avLst/>
          </a:prstGeom>
          <a:noFill/>
        </p:spPr>
        <p:txBody>
          <a:bodyPr wrap="square">
            <a:spAutoFit/>
          </a:bodyPr>
          <a:lstStyle/>
          <a:p>
            <a:r>
              <a:rPr lang="ru-RU" sz="2400" dirty="0">
                <a:solidFill>
                  <a:schemeClr val="bg1"/>
                </a:solidFill>
                <a:effectLst/>
                <a:latin typeface="Montserrat Black" panose="00000A00000000000000" pitchFamily="2" charset="-52"/>
                <a:ea typeface="Calibri" panose="020F0502020204030204" pitchFamily="34" charset="0"/>
                <a:cs typeface="Times New Roman" panose="02020603050405020304" pitchFamily="18" charset="0"/>
              </a:rPr>
              <a:t>«</a:t>
            </a:r>
            <a:r>
              <a:rPr lang="ru-RU" sz="2400" dirty="0">
                <a:solidFill>
                  <a:srgbClr val="F65208"/>
                </a:solidFill>
                <a:effectLst/>
                <a:latin typeface="Montserrat Black" panose="00000A00000000000000" pitchFamily="2" charset="-52"/>
                <a:ea typeface="Calibri" panose="020F0502020204030204" pitchFamily="34" charset="0"/>
                <a:cs typeface="Times New Roman" panose="02020603050405020304" pitchFamily="18" charset="0"/>
              </a:rPr>
              <a:t>Сонное</a:t>
            </a:r>
            <a:r>
              <a:rPr lang="ru-RU" sz="2400" dirty="0">
                <a:solidFill>
                  <a:schemeClr val="bg1"/>
                </a:solidFill>
                <a:effectLst/>
                <a:latin typeface="Montserrat Black" panose="00000A00000000000000" pitchFamily="2" charset="-52"/>
                <a:ea typeface="Calibri" panose="020F0502020204030204" pitchFamily="34" charset="0"/>
                <a:cs typeface="Times New Roman" panose="02020603050405020304" pitchFamily="18" charset="0"/>
              </a:rPr>
              <a:t>» развитие империи при Елизавете </a:t>
            </a:r>
            <a:r>
              <a:rPr lang="en-US" sz="2400" dirty="0">
                <a:solidFill>
                  <a:schemeClr val="bg1"/>
                </a:solidFill>
                <a:effectLst/>
                <a:latin typeface="Montserrat Black" panose="00000A00000000000000" pitchFamily="2" charset="-52"/>
                <a:ea typeface="Calibri" panose="020F0502020204030204" pitchFamily="34" charset="0"/>
                <a:cs typeface="Times New Roman" panose="02020603050405020304" pitchFamily="18" charset="0"/>
              </a:rPr>
              <a:t>I</a:t>
            </a:r>
            <a:endParaRPr lang="ru-RU" sz="2400" dirty="0">
              <a:solidFill>
                <a:schemeClr val="bg1"/>
              </a:solidFill>
              <a:latin typeface="Montserrat Black" panose="00000A00000000000000" pitchFamily="2" charset="-52"/>
            </a:endParaRPr>
          </a:p>
        </p:txBody>
      </p:sp>
      <p:sp>
        <p:nvSpPr>
          <p:cNvPr id="10" name="Овал 9">
            <a:extLst>
              <a:ext uri="{FF2B5EF4-FFF2-40B4-BE49-F238E27FC236}">
                <a16:creationId xmlns:a16="http://schemas.microsoft.com/office/drawing/2014/main" id="{4F7AF2B4-E227-4AC5-A37D-2E3915385F68}"/>
              </a:ext>
            </a:extLst>
          </p:cNvPr>
          <p:cNvSpPr/>
          <p:nvPr/>
        </p:nvSpPr>
        <p:spPr>
          <a:xfrm>
            <a:off x="2650433" y="1857998"/>
            <a:ext cx="6891132" cy="6798775"/>
          </a:xfrm>
          <a:prstGeom prst="ellipse">
            <a:avLst/>
          </a:prstGeom>
          <a:noFill/>
          <a:ln w="38100">
            <a:solidFill>
              <a:srgbClr val="F65208"/>
            </a:solid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TextBox 11">
            <a:extLst>
              <a:ext uri="{FF2B5EF4-FFF2-40B4-BE49-F238E27FC236}">
                <a16:creationId xmlns:a16="http://schemas.microsoft.com/office/drawing/2014/main" id="{F20505A2-C956-4868-B6FF-FFA67ACC6078}"/>
              </a:ext>
            </a:extLst>
          </p:cNvPr>
          <p:cNvSpPr txBox="1"/>
          <p:nvPr/>
        </p:nvSpPr>
        <p:spPr>
          <a:xfrm>
            <a:off x="-159026" y="2126917"/>
            <a:ext cx="3816626" cy="1477328"/>
          </a:xfrm>
          <a:prstGeom prst="rect">
            <a:avLst/>
          </a:prstGeom>
          <a:noFill/>
        </p:spPr>
        <p:txBody>
          <a:bodyPr wrap="square">
            <a:spAutoFit/>
          </a:bodyPr>
          <a:lstStyle/>
          <a:p>
            <a:pPr algn="ctr"/>
            <a:r>
              <a:rPr lang="ru-RU" b="0" i="0" dirty="0">
                <a:solidFill>
                  <a:schemeClr val="bg1"/>
                </a:solidFill>
                <a:effectLst/>
                <a:latin typeface="Montserrat Black" panose="00000A00000000000000" pitchFamily="2" charset="-52"/>
              </a:rPr>
              <a:t>Императрица Всероссийская из династии Романовых с 6 декабря 1741 года по 5 января 1762</a:t>
            </a:r>
            <a:r>
              <a:rPr lang="en-US" b="0" i="0" dirty="0">
                <a:solidFill>
                  <a:schemeClr val="bg1"/>
                </a:solidFill>
                <a:effectLst/>
                <a:latin typeface="Montserrat Black" panose="00000A00000000000000" pitchFamily="2" charset="-52"/>
              </a:rPr>
              <a:t>. </a:t>
            </a:r>
            <a:endParaRPr lang="ru-RU" dirty="0">
              <a:solidFill>
                <a:schemeClr val="bg1"/>
              </a:solidFill>
              <a:latin typeface="Montserrat Black" panose="00000A00000000000000" pitchFamily="2" charset="-52"/>
            </a:endParaRPr>
          </a:p>
        </p:txBody>
      </p:sp>
      <p:sp>
        <p:nvSpPr>
          <p:cNvPr id="14" name="TextBox 13">
            <a:extLst>
              <a:ext uri="{FF2B5EF4-FFF2-40B4-BE49-F238E27FC236}">
                <a16:creationId xmlns:a16="http://schemas.microsoft.com/office/drawing/2014/main" id="{996375C6-4C5B-4928-844D-33972C96FC19}"/>
              </a:ext>
            </a:extLst>
          </p:cNvPr>
          <p:cNvSpPr txBox="1"/>
          <p:nvPr/>
        </p:nvSpPr>
        <p:spPr>
          <a:xfrm>
            <a:off x="9063969" y="2126917"/>
            <a:ext cx="2943017" cy="1477328"/>
          </a:xfrm>
          <a:prstGeom prst="rect">
            <a:avLst/>
          </a:prstGeom>
          <a:noFill/>
        </p:spPr>
        <p:txBody>
          <a:bodyPr wrap="square">
            <a:spAutoFit/>
          </a:bodyPr>
          <a:lstStyle/>
          <a:p>
            <a:pPr algn="ctr"/>
            <a:r>
              <a:rPr lang="ru-RU" dirty="0">
                <a:solidFill>
                  <a:schemeClr val="bg1"/>
                </a:solidFill>
                <a:latin typeface="Montserrat Black" panose="00000A00000000000000" pitchFamily="2" charset="-52"/>
              </a:rPr>
              <a:t>М</a:t>
            </a:r>
            <a:r>
              <a:rPr lang="ru-RU" b="0" i="0" dirty="0">
                <a:solidFill>
                  <a:schemeClr val="bg1"/>
                </a:solidFill>
                <a:effectLst/>
                <a:latin typeface="Montserrat Black" panose="00000A00000000000000" pitchFamily="2" charset="-52"/>
              </a:rPr>
              <a:t>ладшая дочь Петра I и Екатерины I, рождённая за два года до их вступления в брак.</a:t>
            </a:r>
            <a:endParaRPr lang="ru-RU" dirty="0">
              <a:solidFill>
                <a:schemeClr val="bg1"/>
              </a:solidFill>
              <a:latin typeface="Montserrat Black" panose="00000A00000000000000" pitchFamily="2" charset="-52"/>
            </a:endParaRPr>
          </a:p>
        </p:txBody>
      </p:sp>
    </p:spTree>
    <p:extLst>
      <p:ext uri="{BB962C8B-B14F-4D97-AF65-F5344CB8AC3E}">
        <p14:creationId xmlns:p14="http://schemas.microsoft.com/office/powerpoint/2010/main" val="2663385739"/>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85E6E7B5-1795-49E0-87D4-DD54CC00F2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2" y="2779295"/>
            <a:ext cx="6154440" cy="4078706"/>
          </a:xfrm>
          <a:prstGeom prst="rect">
            <a:avLst/>
          </a:prstGeom>
        </p:spPr>
      </p:pic>
      <p:graphicFrame>
        <p:nvGraphicFramePr>
          <p:cNvPr id="10" name="Схема 9">
            <a:extLst>
              <a:ext uri="{FF2B5EF4-FFF2-40B4-BE49-F238E27FC236}">
                <a16:creationId xmlns:a16="http://schemas.microsoft.com/office/drawing/2014/main" id="{2EC419C3-B7C9-4303-BAA4-F05C6BFB257D}"/>
              </a:ext>
            </a:extLst>
          </p:cNvPr>
          <p:cNvGraphicFramePr/>
          <p:nvPr>
            <p:extLst>
              <p:ext uri="{D42A27DB-BD31-4B8C-83A1-F6EECF244321}">
                <p14:modId xmlns:p14="http://schemas.microsoft.com/office/powerpoint/2010/main" val="2673557312"/>
              </p:ext>
            </p:extLst>
          </p:nvPr>
        </p:nvGraphicFramePr>
        <p:xfrm>
          <a:off x="1882073" y="252664"/>
          <a:ext cx="10137474" cy="57697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53885748"/>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Рисунок 11">
            <a:extLst>
              <a:ext uri="{FF2B5EF4-FFF2-40B4-BE49-F238E27FC236}">
                <a16:creationId xmlns:a16="http://schemas.microsoft.com/office/drawing/2014/main" id="{213C01CC-1461-4A90-AED3-42CDF146AD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8223" y="232817"/>
            <a:ext cx="1821712" cy="2347524"/>
          </a:xfrm>
          <a:prstGeom prst="rect">
            <a:avLst/>
          </a:prstGeom>
        </p:spPr>
      </p:pic>
      <p:cxnSp>
        <p:nvCxnSpPr>
          <p:cNvPr id="3" name="Прямая соединительная линия 2">
            <a:extLst>
              <a:ext uri="{FF2B5EF4-FFF2-40B4-BE49-F238E27FC236}">
                <a16:creationId xmlns:a16="http://schemas.microsoft.com/office/drawing/2014/main" id="{3A21ABCC-E06D-4B1C-A726-9C71DB73FD7C}"/>
              </a:ext>
            </a:extLst>
          </p:cNvPr>
          <p:cNvCxnSpPr>
            <a:cxnSpLocks/>
          </p:cNvCxnSpPr>
          <p:nvPr/>
        </p:nvCxnSpPr>
        <p:spPr>
          <a:xfrm>
            <a:off x="-96252" y="1003085"/>
            <a:ext cx="728619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EB28165-CAE1-43E0-95B3-EE0D7C734D7A}"/>
              </a:ext>
            </a:extLst>
          </p:cNvPr>
          <p:cNvSpPr txBox="1"/>
          <p:nvPr/>
        </p:nvSpPr>
        <p:spPr>
          <a:xfrm>
            <a:off x="200527" y="348915"/>
            <a:ext cx="6989414" cy="461665"/>
          </a:xfrm>
          <a:prstGeom prst="rect">
            <a:avLst/>
          </a:prstGeom>
          <a:noFill/>
        </p:spPr>
        <p:txBody>
          <a:bodyPr wrap="none" rtlCol="0">
            <a:spAutoFit/>
          </a:bodyPr>
          <a:lstStyle/>
          <a:p>
            <a:r>
              <a:rPr lang="ru-RU" sz="2400" dirty="0">
                <a:solidFill>
                  <a:srgbClr val="F65208"/>
                </a:solidFill>
                <a:latin typeface="Montserrat Black" panose="00000A00000000000000" pitchFamily="2" charset="-52"/>
              </a:rPr>
              <a:t>Итоги</a:t>
            </a:r>
            <a:r>
              <a:rPr lang="ru-RU" sz="2400" dirty="0">
                <a:solidFill>
                  <a:schemeClr val="bg1"/>
                </a:solidFill>
                <a:latin typeface="Montserrat Black" panose="00000A00000000000000" pitchFamily="2" charset="-52"/>
              </a:rPr>
              <a:t> правления Елизаветы Петровны</a:t>
            </a:r>
          </a:p>
        </p:txBody>
      </p:sp>
      <p:sp>
        <p:nvSpPr>
          <p:cNvPr id="6" name="Прямоугольник: скругленные углы 5">
            <a:extLst>
              <a:ext uri="{FF2B5EF4-FFF2-40B4-BE49-F238E27FC236}">
                <a16:creationId xmlns:a16="http://schemas.microsoft.com/office/drawing/2014/main" id="{8D4C2721-C2B7-46E0-8D95-7059863975A9}"/>
              </a:ext>
            </a:extLst>
          </p:cNvPr>
          <p:cNvSpPr/>
          <p:nvPr/>
        </p:nvSpPr>
        <p:spPr>
          <a:xfrm>
            <a:off x="1260805" y="2002578"/>
            <a:ext cx="9986211" cy="4170486"/>
          </a:xfrm>
          <a:prstGeom prst="roundRect">
            <a:avLst/>
          </a:prstGeom>
          <a:solidFill>
            <a:srgbClr val="F652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0215" algn="just">
              <a:lnSpc>
                <a:spcPct val="150000"/>
              </a:lnSpc>
              <a:spcAft>
                <a:spcPts val="800"/>
              </a:spcAft>
            </a:pPr>
            <a:r>
              <a:rPr lang="ru-RU" sz="1600" dirty="0">
                <a:solidFill>
                  <a:schemeClr val="bg1"/>
                </a:solidFill>
                <a:latin typeface="Montserrat Black" panose="00000A00000000000000" pitchFamily="2" charset="-52"/>
              </a:rPr>
              <a:t>В целом годы правления Елизаветы Петровны стало временем политической стабильности в России, укрепления государственной власти и ее институтов. </a:t>
            </a:r>
          </a:p>
          <a:p>
            <a:pPr indent="450215" algn="just">
              <a:lnSpc>
                <a:spcPct val="150000"/>
              </a:lnSpc>
              <a:spcAft>
                <a:spcPts val="800"/>
              </a:spcAft>
            </a:pPr>
            <a:r>
              <a:rPr lang="ru-RU" sz="1600" b="0" i="0" dirty="0">
                <a:solidFill>
                  <a:schemeClr val="bg1"/>
                </a:solidFill>
                <a:effectLst/>
                <a:latin typeface="Montserrat Black" panose="00000A00000000000000" pitchFamily="2" charset="-52"/>
              </a:rPr>
              <a:t>Усилились внутренние торговые связи, произошёл рост промышленности за счёт открытия новых мануфактур. </a:t>
            </a:r>
            <a:r>
              <a:rPr lang="ru-RU" sz="1600" dirty="0">
                <a:solidFill>
                  <a:schemeClr val="bg1"/>
                </a:solidFill>
                <a:latin typeface="Montserrat Black" panose="00000A00000000000000" pitchFamily="2" charset="-52"/>
              </a:rPr>
              <a:t> </a:t>
            </a:r>
          </a:p>
          <a:p>
            <a:pPr indent="450215" algn="just">
              <a:lnSpc>
                <a:spcPct val="150000"/>
              </a:lnSpc>
              <a:spcAft>
                <a:spcPts val="800"/>
              </a:spcAft>
            </a:pPr>
            <a:r>
              <a:rPr lang="ru-RU" sz="1600" dirty="0">
                <a:solidFill>
                  <a:schemeClr val="bg1"/>
                </a:solidFill>
                <a:latin typeface="Montserrat Black" panose="00000A00000000000000" pitchFamily="2" charset="-52"/>
              </a:rPr>
              <a:t>Именно при Елизавете начинается эпоха просвещения в России. При ней выходит указ о расширении сети начальных школ. Открываются первые гимназии в Москве и Казани. По инициативе Ивана Шувалова открывается первый университет. Огромные деньги выделялись на обустройство Петербурга. </a:t>
            </a:r>
          </a:p>
        </p:txBody>
      </p:sp>
    </p:spTree>
    <p:extLst>
      <p:ext uri="{BB962C8B-B14F-4D97-AF65-F5344CB8AC3E}">
        <p14:creationId xmlns:p14="http://schemas.microsoft.com/office/powerpoint/2010/main" val="1072989299"/>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55C9DE05-80E2-4194-9A33-F86B20F3538C}"/>
              </a:ext>
            </a:extLst>
          </p:cNvPr>
          <p:cNvSpPr/>
          <p:nvPr/>
        </p:nvSpPr>
        <p:spPr>
          <a:xfrm>
            <a:off x="2419065" y="1472252"/>
            <a:ext cx="7353869" cy="3913495"/>
          </a:xfrm>
          <a:prstGeom prst="rect">
            <a:avLst/>
          </a:prstGeom>
          <a:noFill/>
          <a:ln w="76200">
            <a:solidFill>
              <a:srgbClr val="F652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000" dirty="0">
                <a:solidFill>
                  <a:schemeClr val="bg1"/>
                </a:solidFill>
                <a:effectLst/>
                <a:latin typeface="Montserrat Black" panose="00000A00000000000000" pitchFamily="2" charset="-52"/>
                <a:ea typeface="Calibri" panose="020F0502020204030204" pitchFamily="34" charset="0"/>
                <a:cs typeface="Times New Roman" panose="02020603050405020304" pitchFamily="18" charset="0"/>
              </a:rPr>
              <a:t>Императрица ушла из жизни 25 декабря 1761 года. Официальная версия – горловое кровотечение неясной природы. Сопровождалось жестким кашлем, рвотой с кровью, скорее всего это была тяжелая пневмония на фоне диабета и запущенной сердечной болезни.</a:t>
            </a:r>
          </a:p>
          <a:p>
            <a:pPr algn="ctr"/>
            <a:endParaRPr lang="ru-RU" sz="2300" dirty="0">
              <a:solidFill>
                <a:schemeClr val="bg1"/>
              </a:solidFill>
              <a:latin typeface="Montserrat Black" panose="00000A00000000000000" pitchFamily="2" charset="-52"/>
            </a:endParaRPr>
          </a:p>
        </p:txBody>
      </p:sp>
    </p:spTree>
    <p:extLst>
      <p:ext uri="{BB962C8B-B14F-4D97-AF65-F5344CB8AC3E}">
        <p14:creationId xmlns:p14="http://schemas.microsoft.com/office/powerpoint/2010/main" val="428185673"/>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скругленные углы 4">
            <a:extLst>
              <a:ext uri="{FF2B5EF4-FFF2-40B4-BE49-F238E27FC236}">
                <a16:creationId xmlns:a16="http://schemas.microsoft.com/office/drawing/2014/main" id="{298C3ACC-E79F-4866-8DAF-87F08DA76F11}"/>
              </a:ext>
            </a:extLst>
          </p:cNvPr>
          <p:cNvSpPr/>
          <p:nvPr/>
        </p:nvSpPr>
        <p:spPr>
          <a:xfrm>
            <a:off x="3564835" y="384314"/>
            <a:ext cx="4678017" cy="901148"/>
          </a:xfrm>
          <a:prstGeom prst="roundRect">
            <a:avLst/>
          </a:prstGeom>
          <a:solidFill>
            <a:srgbClr val="F652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600" dirty="0">
                <a:solidFill>
                  <a:schemeClr val="bg1"/>
                </a:solidFill>
                <a:latin typeface="Montserrat Black" panose="00000A00000000000000" pitchFamily="2" charset="-52"/>
              </a:rPr>
              <a:t>Содержание</a:t>
            </a:r>
            <a:endParaRPr lang="ru-RU" dirty="0">
              <a:solidFill>
                <a:schemeClr val="bg1"/>
              </a:solidFill>
              <a:latin typeface="Montserrat Black" panose="00000A00000000000000" pitchFamily="2" charset="-52"/>
            </a:endParaRPr>
          </a:p>
        </p:txBody>
      </p:sp>
      <p:sp>
        <p:nvSpPr>
          <p:cNvPr id="6" name="Rectangle 2">
            <a:extLst>
              <a:ext uri="{FF2B5EF4-FFF2-40B4-BE49-F238E27FC236}">
                <a16:creationId xmlns:a16="http://schemas.microsoft.com/office/drawing/2014/main" id="{5B38D814-9A95-437D-8EEA-56CFCBFB47D3}"/>
              </a:ext>
            </a:extLst>
          </p:cNvPr>
          <p:cNvSpPr>
            <a:spLocks noChangeArrowheads="1"/>
          </p:cNvSpPr>
          <p:nvPr/>
        </p:nvSpPr>
        <p:spPr bwMode="auto">
          <a:xfrm>
            <a:off x="649356" y="1919363"/>
            <a:ext cx="10536253" cy="4370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6834188" algn="r"/>
              </a:tabLst>
              <a:defRPr>
                <a:solidFill>
                  <a:schemeClr val="tx1"/>
                </a:solidFill>
                <a:latin typeface="Arial" panose="020B0604020202020204" pitchFamily="34" charset="0"/>
              </a:defRPr>
            </a:lvl1pPr>
            <a:lvl2pPr eaLnBrk="0" fontAlgn="base" hangingPunct="0">
              <a:spcBef>
                <a:spcPct val="0"/>
              </a:spcBef>
              <a:spcAft>
                <a:spcPct val="0"/>
              </a:spcAft>
              <a:tabLst>
                <a:tab pos="6834188" algn="r"/>
              </a:tabLst>
              <a:defRPr>
                <a:solidFill>
                  <a:schemeClr val="tx1"/>
                </a:solidFill>
                <a:latin typeface="Arial" panose="020B0604020202020204" pitchFamily="34" charset="0"/>
              </a:defRPr>
            </a:lvl2pPr>
            <a:lvl3pPr eaLnBrk="0" fontAlgn="base" hangingPunct="0">
              <a:spcBef>
                <a:spcPct val="0"/>
              </a:spcBef>
              <a:spcAft>
                <a:spcPct val="0"/>
              </a:spcAft>
              <a:tabLst>
                <a:tab pos="6834188" algn="r"/>
              </a:tabLst>
              <a:defRPr>
                <a:solidFill>
                  <a:schemeClr val="tx1"/>
                </a:solidFill>
                <a:latin typeface="Arial" panose="020B0604020202020204" pitchFamily="34" charset="0"/>
              </a:defRPr>
            </a:lvl3pPr>
            <a:lvl4pPr eaLnBrk="0" fontAlgn="base" hangingPunct="0">
              <a:spcBef>
                <a:spcPct val="0"/>
              </a:spcBef>
              <a:spcAft>
                <a:spcPct val="0"/>
              </a:spcAft>
              <a:tabLst>
                <a:tab pos="6834188" algn="r"/>
              </a:tabLst>
              <a:defRPr>
                <a:solidFill>
                  <a:schemeClr val="tx1"/>
                </a:solidFill>
                <a:latin typeface="Arial" panose="020B0604020202020204" pitchFamily="34" charset="0"/>
              </a:defRPr>
            </a:lvl4pPr>
            <a:lvl5pPr eaLnBrk="0" fontAlgn="base" hangingPunct="0">
              <a:spcBef>
                <a:spcPct val="0"/>
              </a:spcBef>
              <a:spcAft>
                <a:spcPct val="0"/>
              </a:spcAft>
              <a:tabLst>
                <a:tab pos="6834188" algn="r"/>
              </a:tabLst>
              <a:defRPr>
                <a:solidFill>
                  <a:schemeClr val="tx1"/>
                </a:solidFill>
                <a:latin typeface="Arial" panose="020B0604020202020204" pitchFamily="34" charset="0"/>
              </a:defRPr>
            </a:lvl5pPr>
            <a:lvl6pPr eaLnBrk="0" fontAlgn="base" hangingPunct="0">
              <a:spcBef>
                <a:spcPct val="0"/>
              </a:spcBef>
              <a:spcAft>
                <a:spcPct val="0"/>
              </a:spcAft>
              <a:tabLst>
                <a:tab pos="6834188" algn="r"/>
              </a:tabLst>
              <a:defRPr>
                <a:solidFill>
                  <a:schemeClr val="tx1"/>
                </a:solidFill>
                <a:latin typeface="Arial" panose="020B0604020202020204" pitchFamily="34" charset="0"/>
              </a:defRPr>
            </a:lvl6pPr>
            <a:lvl7pPr eaLnBrk="0" fontAlgn="base" hangingPunct="0">
              <a:spcBef>
                <a:spcPct val="0"/>
              </a:spcBef>
              <a:spcAft>
                <a:spcPct val="0"/>
              </a:spcAft>
              <a:tabLst>
                <a:tab pos="6834188" algn="r"/>
              </a:tabLst>
              <a:defRPr>
                <a:solidFill>
                  <a:schemeClr val="tx1"/>
                </a:solidFill>
                <a:latin typeface="Arial" panose="020B0604020202020204" pitchFamily="34" charset="0"/>
              </a:defRPr>
            </a:lvl7pPr>
            <a:lvl8pPr eaLnBrk="0" fontAlgn="base" hangingPunct="0">
              <a:spcBef>
                <a:spcPct val="0"/>
              </a:spcBef>
              <a:spcAft>
                <a:spcPct val="0"/>
              </a:spcAft>
              <a:tabLst>
                <a:tab pos="6834188" algn="r"/>
              </a:tabLst>
              <a:defRPr>
                <a:solidFill>
                  <a:schemeClr val="tx1"/>
                </a:solidFill>
                <a:latin typeface="Arial" panose="020B0604020202020204" pitchFamily="34" charset="0"/>
              </a:defRPr>
            </a:lvl8pPr>
            <a:lvl9pPr eaLnBrk="0" fontAlgn="base" hangingPunct="0">
              <a:spcBef>
                <a:spcPct val="0"/>
              </a:spcBef>
              <a:spcAft>
                <a:spcPct val="0"/>
              </a:spcAft>
              <a:tabLst>
                <a:tab pos="6834188" algn="r"/>
              </a:tabLs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ts val="1200"/>
              </a:spcAft>
              <a:buClrTx/>
              <a:buSzTx/>
              <a:buFont typeface="+mj-lt"/>
              <a:buAutoNum type="arabicPeriod"/>
              <a:tabLst>
                <a:tab pos="6834188" algn="r"/>
              </a:tabLst>
            </a:pPr>
            <a:r>
              <a:rPr lang="ru-RU" altLang="ru-RU" sz="2000" dirty="0">
                <a:solidFill>
                  <a:schemeClr val="bg1"/>
                </a:solidFill>
                <a:latin typeface="Montserrat Black" panose="00000A00000000000000" pitchFamily="2" charset="-52"/>
              </a:rPr>
              <a:t>Что послужило приходу женщин на престол?</a:t>
            </a:r>
          </a:p>
          <a:p>
            <a:pPr marL="342900" marR="0" lvl="0" indent="-342900" algn="l" defTabSz="914400" rtl="0" eaLnBrk="0" fontAlgn="base" latinLnBrk="0" hangingPunct="0">
              <a:lnSpc>
                <a:spcPct val="100000"/>
              </a:lnSpc>
              <a:spcBef>
                <a:spcPct val="0"/>
              </a:spcBef>
              <a:spcAft>
                <a:spcPts val="1200"/>
              </a:spcAft>
              <a:buClrTx/>
              <a:buSzTx/>
              <a:buFont typeface="+mj-lt"/>
              <a:buAutoNum type="arabicPeriod"/>
              <a:tabLst>
                <a:tab pos="6834188" algn="r"/>
              </a:tabLst>
            </a:pPr>
            <a:r>
              <a:rPr lang="ru-RU" altLang="ru-RU" sz="2000" dirty="0">
                <a:solidFill>
                  <a:schemeClr val="bg1"/>
                </a:solidFill>
                <a:latin typeface="Montserrat Black" panose="00000A00000000000000" pitchFamily="2" charset="-52"/>
              </a:rPr>
              <a:t>Начало «галантного века». Правление Екатерины </a:t>
            </a:r>
            <a:r>
              <a:rPr lang="en-US" altLang="ru-RU" sz="2000" dirty="0">
                <a:solidFill>
                  <a:schemeClr val="bg1"/>
                </a:solidFill>
                <a:latin typeface="Montserrat Black" panose="00000A00000000000000" pitchFamily="2" charset="-52"/>
              </a:rPr>
              <a:t>I</a:t>
            </a:r>
            <a:endParaRPr lang="ru-RU" altLang="ru-RU" sz="2000" dirty="0">
              <a:solidFill>
                <a:schemeClr val="bg1"/>
              </a:solidFill>
              <a:latin typeface="Montserrat Black" panose="00000A00000000000000" pitchFamily="2" charset="-52"/>
            </a:endParaRPr>
          </a:p>
          <a:p>
            <a:pPr marL="342900" marR="0" lvl="0" indent="-342900" algn="l" defTabSz="914400" rtl="0" eaLnBrk="0" fontAlgn="base" latinLnBrk="0" hangingPunct="0">
              <a:lnSpc>
                <a:spcPct val="100000"/>
              </a:lnSpc>
              <a:spcBef>
                <a:spcPct val="0"/>
              </a:spcBef>
              <a:spcAft>
                <a:spcPts val="1200"/>
              </a:spcAft>
              <a:buClrTx/>
              <a:buSzTx/>
              <a:buFont typeface="+mj-lt"/>
              <a:buAutoNum type="arabicPeriod"/>
              <a:tabLst>
                <a:tab pos="6834188" algn="r"/>
              </a:tabLst>
            </a:pPr>
            <a:r>
              <a:rPr lang="ru-RU" altLang="ru-RU" sz="2000" dirty="0">
                <a:solidFill>
                  <a:schemeClr val="bg1"/>
                </a:solidFill>
                <a:latin typeface="Montserrat Black" panose="00000A00000000000000" pitchFamily="2" charset="-52"/>
              </a:rPr>
              <a:t>Роль Петра </a:t>
            </a:r>
            <a:r>
              <a:rPr lang="en-US" altLang="ru-RU" sz="2000" dirty="0">
                <a:solidFill>
                  <a:schemeClr val="bg1"/>
                </a:solidFill>
                <a:latin typeface="Montserrat Black" panose="00000A00000000000000" pitchFamily="2" charset="-52"/>
              </a:rPr>
              <a:t>II</a:t>
            </a:r>
            <a:r>
              <a:rPr lang="ru-RU" altLang="ru-RU" sz="2000" dirty="0">
                <a:solidFill>
                  <a:schemeClr val="bg1"/>
                </a:solidFill>
                <a:latin typeface="Montserrat Black" panose="00000A00000000000000" pitchFamily="2" charset="-52"/>
              </a:rPr>
              <a:t> в истории государства</a:t>
            </a:r>
          </a:p>
          <a:p>
            <a:pPr marL="342900" marR="0" lvl="0" indent="-342900" algn="l" defTabSz="914400" rtl="0" eaLnBrk="0" fontAlgn="base" latinLnBrk="0" hangingPunct="0">
              <a:lnSpc>
                <a:spcPct val="100000"/>
              </a:lnSpc>
              <a:spcBef>
                <a:spcPct val="0"/>
              </a:spcBef>
              <a:spcAft>
                <a:spcPts val="1200"/>
              </a:spcAft>
              <a:buClrTx/>
              <a:buSzTx/>
              <a:buFont typeface="+mj-lt"/>
              <a:buAutoNum type="arabicPeriod"/>
              <a:tabLst>
                <a:tab pos="6834188" algn="r"/>
              </a:tabLst>
            </a:pPr>
            <a:r>
              <a:rPr lang="ru-RU" altLang="ru-RU" sz="2000" dirty="0">
                <a:solidFill>
                  <a:schemeClr val="bg1"/>
                </a:solidFill>
                <a:latin typeface="Montserrat Black" panose="00000A00000000000000" pitchFamily="2" charset="-52"/>
              </a:rPr>
              <a:t>Царствование императрицы, что была грознее самого Ивана Грозного</a:t>
            </a:r>
          </a:p>
          <a:p>
            <a:pPr marL="342900" marR="0" lvl="0" indent="-342900" algn="l" defTabSz="914400" rtl="0" eaLnBrk="0" fontAlgn="base" latinLnBrk="0" hangingPunct="0">
              <a:lnSpc>
                <a:spcPct val="100000"/>
              </a:lnSpc>
              <a:spcBef>
                <a:spcPct val="0"/>
              </a:spcBef>
              <a:spcAft>
                <a:spcPts val="1200"/>
              </a:spcAft>
              <a:buClrTx/>
              <a:buSzTx/>
              <a:buFont typeface="+mj-lt"/>
              <a:buAutoNum type="arabicPeriod"/>
              <a:tabLst>
                <a:tab pos="6834188" algn="r"/>
              </a:tabLst>
            </a:pPr>
            <a:r>
              <a:rPr lang="ru-RU" altLang="ru-RU" sz="2000" dirty="0">
                <a:solidFill>
                  <a:schemeClr val="bg1"/>
                </a:solidFill>
                <a:latin typeface="Montserrat Black" panose="00000A00000000000000" pitchFamily="2" charset="-52"/>
              </a:rPr>
              <a:t>«Сонное» развитие империи при Елизавете </a:t>
            </a:r>
            <a:r>
              <a:rPr lang="en-US" altLang="ru-RU" sz="2000" dirty="0">
                <a:solidFill>
                  <a:schemeClr val="bg1"/>
                </a:solidFill>
                <a:latin typeface="Montserrat Black" panose="00000A00000000000000" pitchFamily="2" charset="-52"/>
              </a:rPr>
              <a:t>I</a:t>
            </a:r>
            <a:endParaRPr lang="ru-RU" altLang="ru-RU" sz="2000" dirty="0">
              <a:solidFill>
                <a:schemeClr val="bg1"/>
              </a:solidFill>
              <a:latin typeface="Montserrat Black" panose="00000A00000000000000" pitchFamily="2" charset="-52"/>
            </a:endParaRPr>
          </a:p>
          <a:p>
            <a:pPr marL="342900" marR="0" lvl="0" indent="-342900" algn="l" defTabSz="914400" rtl="0" eaLnBrk="0" fontAlgn="base" latinLnBrk="0" hangingPunct="0">
              <a:lnSpc>
                <a:spcPct val="100000"/>
              </a:lnSpc>
              <a:spcBef>
                <a:spcPct val="0"/>
              </a:spcBef>
              <a:spcAft>
                <a:spcPts val="1200"/>
              </a:spcAft>
              <a:buClrTx/>
              <a:buSzTx/>
              <a:buFont typeface="+mj-lt"/>
              <a:buAutoNum type="arabicPeriod"/>
              <a:tabLst>
                <a:tab pos="6834188" algn="r"/>
              </a:tabLst>
            </a:pPr>
            <a:r>
              <a:rPr lang="ru-RU" altLang="ru-RU" sz="2000" dirty="0">
                <a:solidFill>
                  <a:schemeClr val="bg1"/>
                </a:solidFill>
                <a:latin typeface="Montserrat Black" panose="00000A00000000000000" pitchFamily="2" charset="-52"/>
              </a:rPr>
              <a:t>Несчастная и Великая Екатерина </a:t>
            </a:r>
            <a:r>
              <a:rPr lang="en-US" altLang="ru-RU" sz="2000" dirty="0">
                <a:solidFill>
                  <a:schemeClr val="bg1"/>
                </a:solidFill>
                <a:latin typeface="Montserrat Black" panose="00000A00000000000000" pitchFamily="2" charset="-52"/>
              </a:rPr>
              <a:t>II</a:t>
            </a:r>
            <a:endParaRPr lang="ru-RU" altLang="ru-RU" sz="2000" dirty="0">
              <a:solidFill>
                <a:schemeClr val="bg1"/>
              </a:solidFill>
              <a:latin typeface="Montserrat Black" panose="00000A00000000000000" pitchFamily="2" charset="-52"/>
            </a:endParaRPr>
          </a:p>
          <a:p>
            <a:pPr marL="342900" marR="0" lvl="0" indent="-342900" algn="l" defTabSz="914400" rtl="0" eaLnBrk="0" fontAlgn="base" latinLnBrk="0" hangingPunct="0">
              <a:lnSpc>
                <a:spcPct val="100000"/>
              </a:lnSpc>
              <a:spcBef>
                <a:spcPct val="0"/>
              </a:spcBef>
              <a:spcAft>
                <a:spcPts val="1200"/>
              </a:spcAft>
              <a:buClrTx/>
              <a:buSzTx/>
              <a:buFont typeface="+mj-lt"/>
              <a:buAutoNum type="arabicPeriod"/>
              <a:tabLst>
                <a:tab pos="6834188" algn="r"/>
              </a:tabLst>
            </a:pPr>
            <a:r>
              <a:rPr lang="ru-RU" altLang="ru-RU" sz="2000" dirty="0">
                <a:solidFill>
                  <a:schemeClr val="bg1"/>
                </a:solidFill>
                <a:latin typeface="Montserrat Black" panose="00000A00000000000000" pitchFamily="2" charset="-52"/>
              </a:rPr>
              <a:t>Заключение</a:t>
            </a:r>
          </a:p>
          <a:p>
            <a:pPr marL="342900" marR="0" lvl="0" indent="-342900" algn="l" defTabSz="914400" rtl="0" eaLnBrk="0" fontAlgn="base" latinLnBrk="0" hangingPunct="0">
              <a:lnSpc>
                <a:spcPct val="100000"/>
              </a:lnSpc>
              <a:spcBef>
                <a:spcPct val="0"/>
              </a:spcBef>
              <a:spcAft>
                <a:spcPts val="1200"/>
              </a:spcAft>
              <a:buClrTx/>
              <a:buSzTx/>
              <a:buFont typeface="+mj-lt"/>
              <a:buAutoNum type="arabicPeriod"/>
              <a:tabLst>
                <a:tab pos="6834188" algn="r"/>
              </a:tabLst>
            </a:pPr>
            <a:r>
              <a:rPr lang="ru-RU" altLang="ru-RU" sz="2000" dirty="0">
                <a:solidFill>
                  <a:schemeClr val="bg1"/>
                </a:solidFill>
                <a:latin typeface="Montserrat Black" panose="00000A00000000000000" pitchFamily="2" charset="-52"/>
              </a:rPr>
              <a:t>Список использованных источников информации</a:t>
            </a:r>
          </a:p>
          <a:p>
            <a:pPr marL="0" marR="0" lvl="0" indent="0" algn="l" defTabSz="914400" rtl="0" eaLnBrk="0" fontAlgn="base" latinLnBrk="0" hangingPunct="0">
              <a:lnSpc>
                <a:spcPct val="100000"/>
              </a:lnSpc>
              <a:spcBef>
                <a:spcPct val="0"/>
              </a:spcBef>
              <a:spcAft>
                <a:spcPct val="0"/>
              </a:spcAft>
              <a:buClrTx/>
              <a:buSzTx/>
              <a:buFontTx/>
              <a:buNone/>
              <a:tabLst>
                <a:tab pos="6834188" algn="r"/>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27243351"/>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B558287-1967-4285-92D3-D80E1418A3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382"/>
          <a:stretch/>
        </p:blipFill>
        <p:spPr bwMode="auto">
          <a:xfrm>
            <a:off x="-80695" y="1"/>
            <a:ext cx="12272695" cy="2899954"/>
          </a:xfrm>
          <a:prstGeom prst="rect">
            <a:avLst/>
          </a:prstGeom>
          <a:blipFill dpi="0" rotWithShape="1">
            <a:blip r:embed="rId3">
              <a:alphaModFix amt="0"/>
            </a:blip>
            <a:srcRect/>
            <a:tile tx="0" ty="0" sx="100000" sy="100000" flip="none" algn="tl"/>
          </a:blipFill>
          <a:effectLst>
            <a:reflection stA="66000" endPos="65000" dist="50800" dir="5400000" sy="-100000" algn="bl" rotWithShape="0"/>
          </a:effectLst>
        </p:spPr>
      </p:pic>
      <p:sp>
        <p:nvSpPr>
          <p:cNvPr id="6" name="Прямоугольник 5">
            <a:extLst>
              <a:ext uri="{FF2B5EF4-FFF2-40B4-BE49-F238E27FC236}">
                <a16:creationId xmlns:a16="http://schemas.microsoft.com/office/drawing/2014/main" id="{2D9F9111-96E1-4B3E-B548-77237441E037}"/>
              </a:ext>
            </a:extLst>
          </p:cNvPr>
          <p:cNvSpPr/>
          <p:nvPr/>
        </p:nvSpPr>
        <p:spPr>
          <a:xfrm>
            <a:off x="-80695" y="2899954"/>
            <a:ext cx="12272696" cy="849086"/>
          </a:xfrm>
          <a:prstGeom prst="rect">
            <a:avLst/>
          </a:prstGeom>
          <a:solidFill>
            <a:srgbClr val="F65208"/>
          </a:solidFill>
          <a:ln>
            <a:solidFill>
              <a:srgbClr val="F652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200" b="1" i="0" dirty="0">
                <a:solidFill>
                  <a:schemeClr val="bg1"/>
                </a:solidFill>
                <a:effectLst/>
                <a:latin typeface="Montserrat Black" panose="00000A00000000000000" pitchFamily="2" charset="-52"/>
              </a:rPr>
              <a:t>Пётр</a:t>
            </a:r>
            <a:r>
              <a:rPr lang="ru-RU" sz="3200" b="0" i="0" dirty="0">
                <a:solidFill>
                  <a:schemeClr val="bg1"/>
                </a:solidFill>
                <a:effectLst/>
                <a:latin typeface="Montserrat Black" panose="00000A00000000000000" pitchFamily="2" charset="-52"/>
              </a:rPr>
              <a:t> </a:t>
            </a:r>
            <a:r>
              <a:rPr lang="en-US" sz="3200" b="1" i="0" dirty="0">
                <a:solidFill>
                  <a:schemeClr val="bg1"/>
                </a:solidFill>
                <a:effectLst/>
                <a:latin typeface="Montserrat Black" panose="00000A00000000000000" pitchFamily="2" charset="-52"/>
              </a:rPr>
              <a:t>III</a:t>
            </a:r>
            <a:r>
              <a:rPr lang="en-US" sz="3200" b="0" i="0" dirty="0">
                <a:solidFill>
                  <a:schemeClr val="bg1"/>
                </a:solidFill>
                <a:effectLst/>
                <a:latin typeface="Montserrat Black" panose="00000A00000000000000" pitchFamily="2" charset="-52"/>
              </a:rPr>
              <a:t> </a:t>
            </a:r>
            <a:r>
              <a:rPr lang="ru-RU" sz="3200" b="0" i="0" dirty="0">
                <a:solidFill>
                  <a:schemeClr val="bg1"/>
                </a:solidFill>
                <a:effectLst/>
                <a:latin typeface="Montserrat Black" panose="00000A00000000000000" pitchFamily="2" charset="-52"/>
              </a:rPr>
              <a:t>Фёдорович </a:t>
            </a:r>
            <a:endParaRPr lang="ru-RU" sz="3200" dirty="0">
              <a:solidFill>
                <a:schemeClr val="bg1"/>
              </a:solidFill>
              <a:latin typeface="Montserrat Black" panose="00000A00000000000000" pitchFamily="2" charset="-52"/>
            </a:endParaRPr>
          </a:p>
        </p:txBody>
      </p:sp>
      <p:pic>
        <p:nvPicPr>
          <p:cNvPr id="5" name="Рисунок 4">
            <a:extLst>
              <a:ext uri="{FF2B5EF4-FFF2-40B4-BE49-F238E27FC236}">
                <a16:creationId xmlns:a16="http://schemas.microsoft.com/office/drawing/2014/main" id="{7D6F9166-5274-4669-B695-47F6772E8E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990800" y="1056879"/>
            <a:ext cx="4201200" cy="5801121"/>
          </a:xfrm>
          <a:prstGeom prst="rect">
            <a:avLst/>
          </a:prstGeom>
        </p:spPr>
      </p:pic>
      <p:graphicFrame>
        <p:nvGraphicFramePr>
          <p:cNvPr id="7" name="Схема 6">
            <a:extLst>
              <a:ext uri="{FF2B5EF4-FFF2-40B4-BE49-F238E27FC236}">
                <a16:creationId xmlns:a16="http://schemas.microsoft.com/office/drawing/2014/main" id="{948C9D56-50DD-4C09-BD47-1C62812AB790}"/>
              </a:ext>
            </a:extLst>
          </p:cNvPr>
          <p:cNvGraphicFramePr/>
          <p:nvPr>
            <p:extLst>
              <p:ext uri="{D42A27DB-BD31-4B8C-83A1-F6EECF244321}">
                <p14:modId xmlns:p14="http://schemas.microsoft.com/office/powerpoint/2010/main" val="2930604836"/>
              </p:ext>
            </p:extLst>
          </p:nvPr>
        </p:nvGraphicFramePr>
        <p:xfrm>
          <a:off x="-80695" y="3749040"/>
          <a:ext cx="6635296" cy="299139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05217875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774808A6-87A2-4EB2-8A90-D42E8C86BAD7}"/>
              </a:ext>
            </a:extLst>
          </p:cNvPr>
          <p:cNvPicPr>
            <a:picLocks noChangeAspect="1"/>
          </p:cNvPicPr>
          <p:nvPr/>
        </p:nvPicPr>
        <p:blipFill rotWithShape="1">
          <a:blip r:embed="rId2">
            <a:extLst>
              <a:ext uri="{28A0092B-C50C-407E-A947-70E740481C1C}">
                <a14:useLocalDpi xmlns:a14="http://schemas.microsoft.com/office/drawing/2010/main" val="0"/>
              </a:ext>
            </a:extLst>
          </a:blip>
          <a:srcRect l="14953" r="8644"/>
          <a:stretch/>
        </p:blipFill>
        <p:spPr>
          <a:xfrm flipH="1">
            <a:off x="0" y="0"/>
            <a:ext cx="4152900" cy="6858000"/>
          </a:xfrm>
          <a:prstGeom prst="rect">
            <a:avLst/>
          </a:prstGeom>
        </p:spPr>
      </p:pic>
      <p:sp>
        <p:nvSpPr>
          <p:cNvPr id="4" name="Прямоугольник 3">
            <a:extLst>
              <a:ext uri="{FF2B5EF4-FFF2-40B4-BE49-F238E27FC236}">
                <a16:creationId xmlns:a16="http://schemas.microsoft.com/office/drawing/2014/main" id="{5EF619BE-E64F-411B-B1F1-467E6850827D}"/>
              </a:ext>
            </a:extLst>
          </p:cNvPr>
          <p:cNvSpPr/>
          <p:nvPr/>
        </p:nvSpPr>
        <p:spPr>
          <a:xfrm>
            <a:off x="0" y="0"/>
            <a:ext cx="4152900" cy="6858000"/>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6" name="Рисунок 5">
            <a:extLst>
              <a:ext uri="{FF2B5EF4-FFF2-40B4-BE49-F238E27FC236}">
                <a16:creationId xmlns:a16="http://schemas.microsoft.com/office/drawing/2014/main" id="{1DBB6CCC-35C3-4B70-BB36-FDF34472FD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560059" y="1514475"/>
            <a:ext cx="4238625" cy="5343525"/>
          </a:xfrm>
          <a:prstGeom prst="rect">
            <a:avLst/>
          </a:prstGeom>
        </p:spPr>
      </p:pic>
      <p:cxnSp>
        <p:nvCxnSpPr>
          <p:cNvPr id="10" name="Прямая соединительная линия 9">
            <a:extLst>
              <a:ext uri="{FF2B5EF4-FFF2-40B4-BE49-F238E27FC236}">
                <a16:creationId xmlns:a16="http://schemas.microsoft.com/office/drawing/2014/main" id="{6C558914-9665-47FB-B6F2-BFB1F15D80CF}"/>
              </a:ext>
            </a:extLst>
          </p:cNvPr>
          <p:cNvCxnSpPr>
            <a:cxnSpLocks/>
          </p:cNvCxnSpPr>
          <p:nvPr/>
        </p:nvCxnSpPr>
        <p:spPr>
          <a:xfrm>
            <a:off x="4767943" y="966651"/>
            <a:ext cx="742405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BE211D6-F811-485F-AB9C-2E4D0EE3C306}"/>
              </a:ext>
            </a:extLst>
          </p:cNvPr>
          <p:cNvSpPr txBox="1"/>
          <p:nvPr/>
        </p:nvSpPr>
        <p:spPr>
          <a:xfrm>
            <a:off x="5279571" y="418828"/>
            <a:ext cx="6400799" cy="461665"/>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ts val="1200"/>
              </a:spcAft>
              <a:buClrTx/>
              <a:buSzTx/>
              <a:tabLst>
                <a:tab pos="6834188" algn="r"/>
              </a:tabLst>
            </a:pPr>
            <a:r>
              <a:rPr lang="ru-RU" altLang="ru-RU" sz="2400" dirty="0">
                <a:solidFill>
                  <a:schemeClr val="bg1"/>
                </a:solidFill>
                <a:latin typeface="Montserrat Black" panose="00000A00000000000000" pitchFamily="2" charset="-52"/>
              </a:rPr>
              <a:t>Несчастная и </a:t>
            </a:r>
            <a:r>
              <a:rPr lang="ru-RU" altLang="ru-RU" sz="2400" dirty="0">
                <a:solidFill>
                  <a:srgbClr val="F65208"/>
                </a:solidFill>
                <a:latin typeface="Montserrat Black" panose="00000A00000000000000" pitchFamily="2" charset="-52"/>
              </a:rPr>
              <a:t>Великая</a:t>
            </a:r>
            <a:r>
              <a:rPr lang="ru-RU" altLang="ru-RU" sz="2400" dirty="0">
                <a:solidFill>
                  <a:schemeClr val="bg1"/>
                </a:solidFill>
                <a:latin typeface="Montserrat Black" panose="00000A00000000000000" pitchFamily="2" charset="-52"/>
              </a:rPr>
              <a:t> Екатерина </a:t>
            </a:r>
            <a:r>
              <a:rPr lang="en-US" altLang="ru-RU" sz="2400" dirty="0">
                <a:solidFill>
                  <a:schemeClr val="bg1"/>
                </a:solidFill>
                <a:latin typeface="Montserrat Black" panose="00000A00000000000000" pitchFamily="2" charset="-52"/>
              </a:rPr>
              <a:t>II</a:t>
            </a:r>
            <a:endParaRPr lang="ru-RU" altLang="ru-RU" sz="2400" dirty="0">
              <a:solidFill>
                <a:schemeClr val="bg1"/>
              </a:solidFill>
              <a:latin typeface="Montserrat Black" panose="00000A00000000000000" pitchFamily="2" charset="-52"/>
            </a:endParaRPr>
          </a:p>
        </p:txBody>
      </p:sp>
      <p:graphicFrame>
        <p:nvGraphicFramePr>
          <p:cNvPr id="15" name="Схема 14">
            <a:extLst>
              <a:ext uri="{FF2B5EF4-FFF2-40B4-BE49-F238E27FC236}">
                <a16:creationId xmlns:a16="http://schemas.microsoft.com/office/drawing/2014/main" id="{F8C0310F-E64B-4F67-B230-B4A4239A4BFA}"/>
              </a:ext>
            </a:extLst>
          </p:cNvPr>
          <p:cNvGraphicFramePr/>
          <p:nvPr>
            <p:extLst>
              <p:ext uri="{D42A27DB-BD31-4B8C-83A1-F6EECF244321}">
                <p14:modId xmlns:p14="http://schemas.microsoft.com/office/powerpoint/2010/main" val="878705959"/>
              </p:ext>
            </p:extLst>
          </p:nvPr>
        </p:nvGraphicFramePr>
        <p:xfrm>
          <a:off x="5019764" y="1643475"/>
          <a:ext cx="6920411" cy="50855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96806311"/>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Рисунок 20">
            <a:extLst>
              <a:ext uri="{FF2B5EF4-FFF2-40B4-BE49-F238E27FC236}">
                <a16:creationId xmlns:a16="http://schemas.microsoft.com/office/drawing/2014/main" id="{91BE3366-3C25-496C-AC26-2BC5F43A1B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5439" y="2153089"/>
            <a:ext cx="2998324" cy="2489484"/>
          </a:xfrm>
          <a:prstGeom prst="rect">
            <a:avLst/>
          </a:prstGeom>
        </p:spPr>
      </p:pic>
      <p:sp>
        <p:nvSpPr>
          <p:cNvPr id="3" name="TextBox 2">
            <a:extLst>
              <a:ext uri="{FF2B5EF4-FFF2-40B4-BE49-F238E27FC236}">
                <a16:creationId xmlns:a16="http://schemas.microsoft.com/office/drawing/2014/main" id="{9754DB3E-7018-4C79-806D-F7AFD44DFB0E}"/>
              </a:ext>
            </a:extLst>
          </p:cNvPr>
          <p:cNvSpPr txBox="1"/>
          <p:nvPr/>
        </p:nvSpPr>
        <p:spPr>
          <a:xfrm>
            <a:off x="425885" y="676063"/>
            <a:ext cx="4334005" cy="2308324"/>
          </a:xfrm>
          <a:prstGeom prst="rect">
            <a:avLst/>
          </a:prstGeom>
          <a:noFill/>
        </p:spPr>
        <p:txBody>
          <a:bodyPr wrap="square">
            <a:spAutoFit/>
          </a:bodyPr>
          <a:lstStyle/>
          <a:p>
            <a:pPr algn="ctr"/>
            <a:r>
              <a:rPr lang="ru-RU" sz="1600" b="0" i="0" dirty="0">
                <a:solidFill>
                  <a:schemeClr val="bg1"/>
                </a:solidFill>
                <a:effectLst/>
                <a:latin typeface="Montserrat Black" panose="00000A00000000000000" pitchFamily="2" charset="-52"/>
              </a:rPr>
              <a:t>Екатерина поставила себе цель завоевать расположение императрицы, своего мужа и русского народа. Однако ее личная жизнь складывалась неудачно: Петр был инфантилен, поэтому в течение первых лет брака между ними не существовало супружеских отношений.</a:t>
            </a:r>
            <a:endParaRPr lang="ru-RU" sz="1600" dirty="0">
              <a:solidFill>
                <a:schemeClr val="bg1"/>
              </a:solidFill>
              <a:latin typeface="Montserrat Black" panose="00000A00000000000000" pitchFamily="2" charset="-52"/>
            </a:endParaRPr>
          </a:p>
        </p:txBody>
      </p:sp>
      <p:sp>
        <p:nvSpPr>
          <p:cNvPr id="4" name="Прямоугольник: скругленные углы 3">
            <a:extLst>
              <a:ext uri="{FF2B5EF4-FFF2-40B4-BE49-F238E27FC236}">
                <a16:creationId xmlns:a16="http://schemas.microsoft.com/office/drawing/2014/main" id="{9B2E37ED-A2B7-461F-9045-76B7C5E8B9E1}"/>
              </a:ext>
            </a:extLst>
          </p:cNvPr>
          <p:cNvSpPr/>
          <p:nvPr/>
        </p:nvSpPr>
        <p:spPr>
          <a:xfrm>
            <a:off x="336115" y="551145"/>
            <a:ext cx="4423775" cy="2558502"/>
          </a:xfrm>
          <a:prstGeom prst="roundRect">
            <a:avLst/>
          </a:prstGeom>
          <a:noFill/>
          <a:ln w="76200">
            <a:solidFill>
              <a:srgbClr val="F652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6" name="Прямая со стрелкой 5">
            <a:extLst>
              <a:ext uri="{FF2B5EF4-FFF2-40B4-BE49-F238E27FC236}">
                <a16:creationId xmlns:a16="http://schemas.microsoft.com/office/drawing/2014/main" id="{42CC6CD3-8F3D-4B6B-AAF9-BECAECDE3FAD}"/>
              </a:ext>
            </a:extLst>
          </p:cNvPr>
          <p:cNvCxnSpPr/>
          <p:nvPr/>
        </p:nvCxnSpPr>
        <p:spPr>
          <a:xfrm>
            <a:off x="5185776" y="1830225"/>
            <a:ext cx="1290181" cy="0"/>
          </a:xfrm>
          <a:prstGeom prst="straightConnector1">
            <a:avLst/>
          </a:prstGeom>
          <a:ln w="76200">
            <a:solidFill>
              <a:srgbClr val="F65208"/>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4EC531-0134-4295-9408-6772D1C67CF6}"/>
              </a:ext>
            </a:extLst>
          </p:cNvPr>
          <p:cNvSpPr txBox="1"/>
          <p:nvPr/>
        </p:nvSpPr>
        <p:spPr>
          <a:xfrm>
            <a:off x="6901842" y="682329"/>
            <a:ext cx="4423775" cy="2308324"/>
          </a:xfrm>
          <a:prstGeom prst="rect">
            <a:avLst/>
          </a:prstGeom>
          <a:noFill/>
        </p:spPr>
        <p:txBody>
          <a:bodyPr wrap="square">
            <a:spAutoFit/>
          </a:bodyPr>
          <a:lstStyle/>
          <a:p>
            <a:pPr algn="ctr"/>
            <a:r>
              <a:rPr lang="ru-RU" sz="1600" b="0" i="0" dirty="0">
                <a:solidFill>
                  <a:schemeClr val="bg1"/>
                </a:solidFill>
                <a:effectLst/>
                <a:latin typeface="Montserrat Black" panose="00000A00000000000000" pitchFamily="2" charset="-52"/>
              </a:rPr>
              <a:t>Показное благочестие Екатерины, ее рассудительность, искренняя любовь к России - все это резко контрастировало с поведением Петра и позволило ей завоевать авторитет, как среди великосветского столичного общества, так и в целом населения Петербурга.</a:t>
            </a:r>
            <a:endParaRPr lang="ru-RU" sz="1600" dirty="0">
              <a:solidFill>
                <a:schemeClr val="bg1"/>
              </a:solidFill>
              <a:latin typeface="Montserrat Black" panose="00000A00000000000000" pitchFamily="2" charset="-52"/>
            </a:endParaRPr>
          </a:p>
        </p:txBody>
      </p:sp>
      <p:sp>
        <p:nvSpPr>
          <p:cNvPr id="10" name="Прямоугольник: скругленные углы 9">
            <a:extLst>
              <a:ext uri="{FF2B5EF4-FFF2-40B4-BE49-F238E27FC236}">
                <a16:creationId xmlns:a16="http://schemas.microsoft.com/office/drawing/2014/main" id="{A51AEDBC-9356-4676-AC29-E4799236CFAF}"/>
              </a:ext>
            </a:extLst>
          </p:cNvPr>
          <p:cNvSpPr/>
          <p:nvPr/>
        </p:nvSpPr>
        <p:spPr>
          <a:xfrm>
            <a:off x="6901843" y="547951"/>
            <a:ext cx="4423775" cy="2558502"/>
          </a:xfrm>
          <a:prstGeom prst="roundRect">
            <a:avLst/>
          </a:prstGeom>
          <a:noFill/>
          <a:ln w="76200">
            <a:solidFill>
              <a:srgbClr val="F652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1" name="Прямая со стрелкой 10">
            <a:extLst>
              <a:ext uri="{FF2B5EF4-FFF2-40B4-BE49-F238E27FC236}">
                <a16:creationId xmlns:a16="http://schemas.microsoft.com/office/drawing/2014/main" id="{4D0E621A-41FD-4AC7-A6D9-5CC12ABFF227}"/>
              </a:ext>
            </a:extLst>
          </p:cNvPr>
          <p:cNvCxnSpPr>
            <a:cxnSpLocks/>
          </p:cNvCxnSpPr>
          <p:nvPr/>
        </p:nvCxnSpPr>
        <p:spPr>
          <a:xfrm rot="10800000">
            <a:off x="5117926" y="5146599"/>
            <a:ext cx="1290181" cy="0"/>
          </a:xfrm>
          <a:prstGeom prst="straightConnector1">
            <a:avLst/>
          </a:prstGeom>
          <a:ln w="76200">
            <a:solidFill>
              <a:srgbClr val="F65208"/>
            </a:solidFill>
            <a:tailEnd type="triangle"/>
          </a:ln>
        </p:spPr>
        <p:style>
          <a:lnRef idx="1">
            <a:schemeClr val="accent1"/>
          </a:lnRef>
          <a:fillRef idx="0">
            <a:schemeClr val="accent1"/>
          </a:fillRef>
          <a:effectRef idx="0">
            <a:schemeClr val="accent1"/>
          </a:effectRef>
          <a:fontRef idx="minor">
            <a:schemeClr val="tx1"/>
          </a:fontRef>
        </p:style>
      </p:cxnSp>
      <p:sp>
        <p:nvSpPr>
          <p:cNvPr id="12" name="Прямоугольник: скругленные углы 11">
            <a:extLst>
              <a:ext uri="{FF2B5EF4-FFF2-40B4-BE49-F238E27FC236}">
                <a16:creationId xmlns:a16="http://schemas.microsoft.com/office/drawing/2014/main" id="{463C15DE-6C66-4024-BC66-359295B208BA}"/>
              </a:ext>
            </a:extLst>
          </p:cNvPr>
          <p:cNvSpPr/>
          <p:nvPr/>
        </p:nvSpPr>
        <p:spPr>
          <a:xfrm>
            <a:off x="6901840" y="3867348"/>
            <a:ext cx="4423775" cy="2558502"/>
          </a:xfrm>
          <a:prstGeom prst="roundRect">
            <a:avLst/>
          </a:prstGeom>
          <a:noFill/>
          <a:ln w="76200">
            <a:solidFill>
              <a:srgbClr val="F652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Прямоугольник: скругленные углы 12">
            <a:extLst>
              <a:ext uri="{FF2B5EF4-FFF2-40B4-BE49-F238E27FC236}">
                <a16:creationId xmlns:a16="http://schemas.microsoft.com/office/drawing/2014/main" id="{C0489EB1-B1B9-48F3-AB7F-D033E840A7B8}"/>
              </a:ext>
            </a:extLst>
          </p:cNvPr>
          <p:cNvSpPr/>
          <p:nvPr/>
        </p:nvSpPr>
        <p:spPr>
          <a:xfrm>
            <a:off x="336115" y="3867348"/>
            <a:ext cx="4423775" cy="2558502"/>
          </a:xfrm>
          <a:prstGeom prst="roundRect">
            <a:avLst/>
          </a:prstGeom>
          <a:noFill/>
          <a:ln w="76200">
            <a:solidFill>
              <a:srgbClr val="F652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TextBox 14">
            <a:extLst>
              <a:ext uri="{FF2B5EF4-FFF2-40B4-BE49-F238E27FC236}">
                <a16:creationId xmlns:a16="http://schemas.microsoft.com/office/drawing/2014/main" id="{9BDC957C-68E5-4814-99EE-E44B51643217}"/>
              </a:ext>
            </a:extLst>
          </p:cNvPr>
          <p:cNvSpPr txBox="1"/>
          <p:nvPr/>
        </p:nvSpPr>
        <p:spPr>
          <a:xfrm>
            <a:off x="6901840" y="3830854"/>
            <a:ext cx="4423775" cy="2631490"/>
          </a:xfrm>
          <a:prstGeom prst="rect">
            <a:avLst/>
          </a:prstGeom>
          <a:noFill/>
        </p:spPr>
        <p:txBody>
          <a:bodyPr wrap="square">
            <a:spAutoFit/>
          </a:bodyPr>
          <a:lstStyle/>
          <a:p>
            <a:pPr algn="ctr"/>
            <a:r>
              <a:rPr lang="ru-RU" sz="1500" b="0" i="0" dirty="0">
                <a:solidFill>
                  <a:schemeClr val="bg1"/>
                </a:solidFill>
                <a:effectLst/>
                <a:latin typeface="Montserrat Black" panose="00000A00000000000000" pitchFamily="2" charset="-52"/>
              </a:rPr>
              <a:t>Екатерина тщательно готовила заговор, опираясь на поддержку братьев Орловых, Н. И. Панина, К. </a:t>
            </a:r>
            <a:r>
              <a:rPr lang="ru-RU" sz="1500" b="0" i="0" dirty="0" err="1">
                <a:solidFill>
                  <a:schemeClr val="bg1"/>
                </a:solidFill>
                <a:effectLst/>
                <a:latin typeface="Montserrat Black" panose="00000A00000000000000" pitchFamily="2" charset="-52"/>
              </a:rPr>
              <a:t>Г.Разумовского</a:t>
            </a:r>
            <a:r>
              <a:rPr lang="ru-RU" sz="1500" b="0" i="0" dirty="0">
                <a:solidFill>
                  <a:schemeClr val="bg1"/>
                </a:solidFill>
                <a:effectLst/>
                <a:latin typeface="Montserrat Black" panose="00000A00000000000000" pitchFamily="2" charset="-52"/>
              </a:rPr>
              <a:t>, Е. Р. Дашковой и др. В ночь на 28 июня 1762г., когда император находился в Ораниенбауме, Екатерина тайно прибыла в Петербург и в казармах Измайловского полка была провозглашена самодержавной императрицей. </a:t>
            </a:r>
            <a:endParaRPr lang="ru-RU" sz="1500" dirty="0">
              <a:solidFill>
                <a:schemeClr val="bg1"/>
              </a:solidFill>
              <a:latin typeface="Montserrat Black" panose="00000A00000000000000" pitchFamily="2" charset="-52"/>
            </a:endParaRPr>
          </a:p>
        </p:txBody>
      </p:sp>
      <p:sp>
        <p:nvSpPr>
          <p:cNvPr id="17" name="TextBox 16">
            <a:extLst>
              <a:ext uri="{FF2B5EF4-FFF2-40B4-BE49-F238E27FC236}">
                <a16:creationId xmlns:a16="http://schemas.microsoft.com/office/drawing/2014/main" id="{930E5D22-26D4-4D4F-A9D1-CFBB7EF12F6A}"/>
              </a:ext>
            </a:extLst>
          </p:cNvPr>
          <p:cNvSpPr txBox="1"/>
          <p:nvPr/>
        </p:nvSpPr>
        <p:spPr>
          <a:xfrm>
            <a:off x="336114" y="3915492"/>
            <a:ext cx="4423775" cy="2462213"/>
          </a:xfrm>
          <a:prstGeom prst="rect">
            <a:avLst/>
          </a:prstGeom>
          <a:noFill/>
        </p:spPr>
        <p:txBody>
          <a:bodyPr wrap="square">
            <a:spAutoFit/>
          </a:bodyPr>
          <a:lstStyle/>
          <a:p>
            <a:pPr algn="ctr"/>
            <a:r>
              <a:rPr lang="ru-RU" sz="1400" b="0" i="0" dirty="0">
                <a:solidFill>
                  <a:schemeClr val="bg1"/>
                </a:solidFill>
                <a:effectLst/>
                <a:latin typeface="Montserrat Black" panose="00000A00000000000000" pitchFamily="2" charset="-52"/>
              </a:rPr>
              <a:t>Весть о восшествии Екатерины на престол быстро разнеслась по городу и была с восторгом встречена петербуржцами. Петр, узнав о происшедшем, стал посылать к Екатерине предложения о переговорах, которые были отвергнуты. Сама императрица во главе гвардейских полков выступила в Петербург и по дороге получила письменное отречение Петра от престола.</a:t>
            </a:r>
            <a:endParaRPr lang="ru-RU" sz="1400" dirty="0">
              <a:solidFill>
                <a:schemeClr val="bg1"/>
              </a:solidFill>
              <a:latin typeface="Montserrat Black" panose="00000A00000000000000" pitchFamily="2" charset="-52"/>
            </a:endParaRPr>
          </a:p>
        </p:txBody>
      </p:sp>
      <p:cxnSp>
        <p:nvCxnSpPr>
          <p:cNvPr id="19" name="Прямая со стрелкой 18">
            <a:extLst>
              <a:ext uri="{FF2B5EF4-FFF2-40B4-BE49-F238E27FC236}">
                <a16:creationId xmlns:a16="http://schemas.microsoft.com/office/drawing/2014/main" id="{A8030E2E-27E0-4837-BDEC-28141D317ADC}"/>
              </a:ext>
            </a:extLst>
          </p:cNvPr>
          <p:cNvCxnSpPr/>
          <p:nvPr/>
        </p:nvCxnSpPr>
        <p:spPr>
          <a:xfrm>
            <a:off x="8993688" y="3219189"/>
            <a:ext cx="0" cy="501041"/>
          </a:xfrm>
          <a:prstGeom prst="straightConnector1">
            <a:avLst/>
          </a:prstGeom>
          <a:ln w="76200">
            <a:solidFill>
              <a:srgbClr val="F6520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3720068"/>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5000" b="-15000"/>
          </a:stretch>
        </a:blipFill>
        <a:effectLst/>
      </p:bgPr>
    </p:bg>
    <p:spTree>
      <p:nvGrpSpPr>
        <p:cNvPr id="1" name=""/>
        <p:cNvGrpSpPr/>
        <p:nvPr/>
      </p:nvGrpSpPr>
      <p:grpSpPr>
        <a:xfrm>
          <a:off x="0" y="0"/>
          <a:ext cx="0" cy="0"/>
          <a:chOff x="0" y="0"/>
          <a:chExt cx="0" cy="0"/>
        </a:xfrm>
      </p:grpSpPr>
      <p:sp>
        <p:nvSpPr>
          <p:cNvPr id="8" name="Прямоугольник 7">
            <a:extLst>
              <a:ext uri="{FF2B5EF4-FFF2-40B4-BE49-F238E27FC236}">
                <a16:creationId xmlns:a16="http://schemas.microsoft.com/office/drawing/2014/main" id="{91F776EF-2AE3-4656-8FE7-8C807245F705}"/>
              </a:ext>
            </a:extLst>
          </p:cNvPr>
          <p:cNvSpPr/>
          <p:nvPr/>
        </p:nvSpPr>
        <p:spPr>
          <a:xfrm>
            <a:off x="0" y="-1"/>
            <a:ext cx="2605000" cy="6858001"/>
          </a:xfrm>
          <a:prstGeom prst="rect">
            <a:avLst/>
          </a:prstGeom>
          <a:solidFill>
            <a:srgbClr val="F652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0" i="0" dirty="0">
                <a:solidFill>
                  <a:schemeClr val="bg1"/>
                </a:solidFill>
                <a:effectLst/>
                <a:latin typeface="Montserrat Black" panose="00000A00000000000000" pitchFamily="2" charset="-52"/>
              </a:rPr>
              <a:t>При Екатерине Второй была выиграна русско-турецкая война, существенно расширены границы России. Императрица провела грамотное преобразование Сената и Губернскую реформу, основала Академию наук и Смольный институт благородных девиц, провела реформу школьной системы. При Екатерине Второй в целом ускорился экономический рост в стране, увеличился экспорт товаров.</a:t>
            </a:r>
            <a:endParaRPr lang="ru-RU" sz="1600" dirty="0">
              <a:solidFill>
                <a:schemeClr val="bg1"/>
              </a:solidFill>
              <a:latin typeface="Montserrat Black" panose="00000A00000000000000" pitchFamily="2" charset="-52"/>
            </a:endParaRPr>
          </a:p>
        </p:txBody>
      </p:sp>
      <p:cxnSp>
        <p:nvCxnSpPr>
          <p:cNvPr id="10" name="Прямая соединительная линия 9">
            <a:extLst>
              <a:ext uri="{FF2B5EF4-FFF2-40B4-BE49-F238E27FC236}">
                <a16:creationId xmlns:a16="http://schemas.microsoft.com/office/drawing/2014/main" id="{F32638C9-83FB-44FB-91BE-B005AB4B3B50}"/>
              </a:ext>
            </a:extLst>
          </p:cNvPr>
          <p:cNvCxnSpPr>
            <a:cxnSpLocks/>
          </p:cNvCxnSpPr>
          <p:nvPr/>
        </p:nvCxnSpPr>
        <p:spPr>
          <a:xfrm>
            <a:off x="6096000" y="1061357"/>
            <a:ext cx="6096000" cy="0"/>
          </a:xfrm>
          <a:prstGeom prst="line">
            <a:avLst/>
          </a:prstGeom>
          <a:ln w="38100">
            <a:solidFill>
              <a:srgbClr val="F65208"/>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274F48D-CF44-4BD7-A774-A60D27FBDE68}"/>
              </a:ext>
            </a:extLst>
          </p:cNvPr>
          <p:cNvSpPr txBox="1"/>
          <p:nvPr/>
        </p:nvSpPr>
        <p:spPr>
          <a:xfrm>
            <a:off x="6096000" y="661247"/>
            <a:ext cx="7658100" cy="400110"/>
          </a:xfrm>
          <a:prstGeom prst="rect">
            <a:avLst/>
          </a:prstGeom>
          <a:noFill/>
        </p:spPr>
        <p:txBody>
          <a:bodyPr wrap="square" rtlCol="0">
            <a:spAutoFit/>
          </a:bodyPr>
          <a:lstStyle/>
          <a:p>
            <a:r>
              <a:rPr lang="ru-RU" sz="2000" dirty="0">
                <a:solidFill>
                  <a:srgbClr val="F65208"/>
                </a:solidFill>
                <a:latin typeface="Montserrat Black" panose="00000A00000000000000" pitchFamily="2" charset="-52"/>
              </a:rPr>
              <a:t>Итоги</a:t>
            </a:r>
            <a:r>
              <a:rPr lang="ru-RU" sz="2000" dirty="0">
                <a:solidFill>
                  <a:schemeClr val="bg1"/>
                </a:solidFill>
                <a:latin typeface="Montserrat Black" panose="00000A00000000000000" pitchFamily="2" charset="-52"/>
              </a:rPr>
              <a:t> правления Великой императрицы</a:t>
            </a:r>
          </a:p>
        </p:txBody>
      </p:sp>
    </p:spTree>
    <p:extLst>
      <p:ext uri="{BB962C8B-B14F-4D97-AF65-F5344CB8AC3E}">
        <p14:creationId xmlns:p14="http://schemas.microsoft.com/office/powerpoint/2010/main" val="1724015404"/>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92F5DF76-21E3-42A8-BB78-AB9881CE8ED5}"/>
              </a:ext>
            </a:extLst>
          </p:cNvPr>
          <p:cNvSpPr/>
          <p:nvPr/>
        </p:nvSpPr>
        <p:spPr>
          <a:xfrm>
            <a:off x="2419065" y="1472252"/>
            <a:ext cx="7353869" cy="3913495"/>
          </a:xfrm>
          <a:prstGeom prst="rect">
            <a:avLst/>
          </a:prstGeom>
          <a:noFill/>
          <a:ln w="76200">
            <a:solidFill>
              <a:srgbClr val="F652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0215" algn="ctr">
              <a:lnSpc>
                <a:spcPct val="150000"/>
              </a:lnSpc>
              <a:spcAft>
                <a:spcPts val="800"/>
              </a:spcAft>
            </a:pPr>
            <a:endParaRPr lang="ru-RU" sz="1800" dirty="0">
              <a:solidFill>
                <a:schemeClr val="bg1"/>
              </a:solidFill>
              <a:effectLst/>
              <a:latin typeface="Montserrat Black" panose="00000A00000000000000" pitchFamily="2" charset="-52"/>
              <a:ea typeface="Calibri" panose="020F0502020204030204" pitchFamily="34" charset="0"/>
              <a:cs typeface="Times New Roman" panose="02020603050405020304" pitchFamily="18" charset="0"/>
            </a:endParaRPr>
          </a:p>
          <a:p>
            <a:pPr indent="450215" algn="ctr">
              <a:lnSpc>
                <a:spcPct val="150000"/>
              </a:lnSpc>
              <a:spcAft>
                <a:spcPts val="800"/>
              </a:spcAft>
            </a:pPr>
            <a:r>
              <a:rPr lang="ru-RU" sz="1800" dirty="0">
                <a:solidFill>
                  <a:schemeClr val="bg1"/>
                </a:solidFill>
                <a:effectLst/>
                <a:latin typeface="Montserrat Black" panose="00000A00000000000000" pitchFamily="2" charset="-52"/>
                <a:ea typeface="Calibri" panose="020F0502020204030204" pitchFamily="34" charset="0"/>
                <a:cs typeface="Times New Roman" panose="02020603050405020304" pitchFamily="18" charset="0"/>
              </a:rPr>
              <a:t>Умерла императрица 6 ноября 1796 года в возрасте шестидесяти семи лет. </a:t>
            </a:r>
            <a:r>
              <a:rPr lang="ru-RU" b="0" i="0" dirty="0">
                <a:solidFill>
                  <a:schemeClr val="bg1"/>
                </a:solidFill>
                <a:effectLst/>
                <a:latin typeface="Montserrat Black" panose="00000A00000000000000" pitchFamily="2" charset="-52"/>
              </a:rPr>
              <a:t>Современные врачи считают, что, скорее всего, причиной смерти послужил разрыв аневризмы. Вторая версия — закупорка артерии оторвавшимся тромбом. В последние годы правления Екатерина страдала от тромбоза. Не исключено, что у нее был атеросклероз — государыня любила жирную пищу и обильно ела перед сном.</a:t>
            </a:r>
            <a:endParaRPr lang="ru-RU" sz="1800" dirty="0">
              <a:solidFill>
                <a:schemeClr val="bg1"/>
              </a:solidFill>
              <a:effectLst/>
              <a:latin typeface="Montserrat Black" panose="00000A00000000000000" pitchFamily="2" charset="-52"/>
              <a:ea typeface="Calibri" panose="020F0502020204030204" pitchFamily="34" charset="0"/>
              <a:cs typeface="Times New Roman" panose="02020603050405020304" pitchFamily="18" charset="0"/>
            </a:endParaRPr>
          </a:p>
          <a:p>
            <a:br>
              <a:rPr lang="ru-RU" sz="1800" dirty="0">
                <a:effectLst/>
                <a:latin typeface="Times New Roman" panose="02020603050405020304" pitchFamily="18" charset="0"/>
                <a:ea typeface="Calibri" panose="020F0502020204030204" pitchFamily="34" charset="0"/>
              </a:rPr>
            </a:br>
            <a:endParaRPr lang="ru-RU" sz="2300" dirty="0">
              <a:solidFill>
                <a:schemeClr val="bg1"/>
              </a:solidFill>
              <a:latin typeface="Montserrat Black" panose="00000A00000000000000" pitchFamily="2" charset="-52"/>
            </a:endParaRPr>
          </a:p>
        </p:txBody>
      </p:sp>
    </p:spTree>
    <p:extLst>
      <p:ext uri="{BB962C8B-B14F-4D97-AF65-F5344CB8AC3E}">
        <p14:creationId xmlns:p14="http://schemas.microsoft.com/office/powerpoint/2010/main" val="1276489920"/>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D226A217-B915-4B70-97AB-0E626798EC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7570" y="1500992"/>
            <a:ext cx="1581293" cy="2037711"/>
          </a:xfrm>
          <a:prstGeom prst="rect">
            <a:avLst/>
          </a:prstGeom>
        </p:spPr>
      </p:pic>
      <p:pic>
        <p:nvPicPr>
          <p:cNvPr id="8" name="Рисунок 7">
            <a:extLst>
              <a:ext uri="{FF2B5EF4-FFF2-40B4-BE49-F238E27FC236}">
                <a16:creationId xmlns:a16="http://schemas.microsoft.com/office/drawing/2014/main" id="{57FD3559-6261-41D9-9EFC-C748B84E72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2845" y="1450995"/>
            <a:ext cx="1756084" cy="2153248"/>
          </a:xfrm>
          <a:prstGeom prst="rect">
            <a:avLst/>
          </a:prstGeom>
        </p:spPr>
      </p:pic>
      <p:pic>
        <p:nvPicPr>
          <p:cNvPr id="7" name="Рисунок 6">
            <a:extLst>
              <a:ext uri="{FF2B5EF4-FFF2-40B4-BE49-F238E27FC236}">
                <a16:creationId xmlns:a16="http://schemas.microsoft.com/office/drawing/2014/main" id="{BF056631-1B14-4B3C-AA9F-770A47921E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9780" y="1450995"/>
            <a:ext cx="1714063" cy="2143538"/>
          </a:xfrm>
          <a:prstGeom prst="rect">
            <a:avLst/>
          </a:prstGeom>
        </p:spPr>
      </p:pic>
      <p:pic>
        <p:nvPicPr>
          <p:cNvPr id="4" name="Рисунок 3">
            <a:extLst>
              <a:ext uri="{FF2B5EF4-FFF2-40B4-BE49-F238E27FC236}">
                <a16:creationId xmlns:a16="http://schemas.microsoft.com/office/drawing/2014/main" id="{745441C5-EC4A-4EAB-A0F2-85A6E99C3D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3959" y="1616529"/>
            <a:ext cx="1486819" cy="1812471"/>
          </a:xfrm>
          <a:prstGeom prst="rect">
            <a:avLst/>
          </a:prstGeom>
        </p:spPr>
      </p:pic>
      <p:sp>
        <p:nvSpPr>
          <p:cNvPr id="2" name="Прямоугольник: скругленные углы 1">
            <a:extLst>
              <a:ext uri="{FF2B5EF4-FFF2-40B4-BE49-F238E27FC236}">
                <a16:creationId xmlns:a16="http://schemas.microsoft.com/office/drawing/2014/main" id="{52184021-07F5-4C15-A542-A26A05A5CDD6}"/>
              </a:ext>
            </a:extLst>
          </p:cNvPr>
          <p:cNvSpPr/>
          <p:nvPr/>
        </p:nvSpPr>
        <p:spPr>
          <a:xfrm>
            <a:off x="3564835" y="384314"/>
            <a:ext cx="4678017" cy="901148"/>
          </a:xfrm>
          <a:prstGeom prst="roundRect">
            <a:avLst/>
          </a:prstGeom>
          <a:solidFill>
            <a:srgbClr val="F652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600" dirty="0">
                <a:solidFill>
                  <a:schemeClr val="bg1"/>
                </a:solidFill>
                <a:latin typeface="Montserrat Black" panose="00000A00000000000000" pitchFamily="2" charset="-52"/>
              </a:rPr>
              <a:t>Заключение</a:t>
            </a:r>
            <a:endParaRPr lang="ru-RU" dirty="0">
              <a:solidFill>
                <a:schemeClr val="bg1"/>
              </a:solidFill>
              <a:latin typeface="Montserrat Black" panose="00000A00000000000000" pitchFamily="2" charset="-52"/>
            </a:endParaRPr>
          </a:p>
        </p:txBody>
      </p:sp>
      <p:sp>
        <p:nvSpPr>
          <p:cNvPr id="3" name="Прямоугольник: скругленные углы 2">
            <a:extLst>
              <a:ext uri="{FF2B5EF4-FFF2-40B4-BE49-F238E27FC236}">
                <a16:creationId xmlns:a16="http://schemas.microsoft.com/office/drawing/2014/main" id="{4BBAC404-01E5-4A12-ADF8-3CF00F73BE08}"/>
              </a:ext>
            </a:extLst>
          </p:cNvPr>
          <p:cNvSpPr/>
          <p:nvPr/>
        </p:nvSpPr>
        <p:spPr>
          <a:xfrm>
            <a:off x="1626053" y="2971799"/>
            <a:ext cx="8939894" cy="3184071"/>
          </a:xfrm>
          <a:prstGeom prst="roundRect">
            <a:avLst/>
          </a:prstGeom>
          <a:solidFill>
            <a:srgbClr val="F65208"/>
          </a:solidFill>
          <a:ln>
            <a:solidFill>
              <a:srgbClr val="F652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0215" algn="just">
              <a:lnSpc>
                <a:spcPct val="150000"/>
              </a:lnSpc>
              <a:spcAft>
                <a:spcPts val="800"/>
              </a:spcAft>
            </a:pPr>
            <a:r>
              <a:rPr lang="ru-RU" sz="1600" dirty="0">
                <a:solidFill>
                  <a:schemeClr val="bg1"/>
                </a:solidFill>
                <a:effectLst/>
                <a:latin typeface="Montserrat Black" panose="00000A00000000000000" pitchFamily="2" charset="-52"/>
                <a:ea typeface="Calibri" panose="020F0502020204030204" pitchFamily="34" charset="0"/>
                <a:cs typeface="Times New Roman" panose="02020603050405020304" pitchFamily="18" charset="0"/>
              </a:rPr>
              <a:t>В заключение исследования стало ясно, что история не может твориться одной великой личностью. Все намного глубже. </a:t>
            </a:r>
          </a:p>
          <a:p>
            <a:pPr indent="450215" algn="just">
              <a:lnSpc>
                <a:spcPct val="150000"/>
              </a:lnSpc>
              <a:spcAft>
                <a:spcPts val="800"/>
              </a:spcAft>
            </a:pPr>
            <a:r>
              <a:rPr lang="ru-RU" sz="1600" dirty="0">
                <a:solidFill>
                  <a:schemeClr val="bg1"/>
                </a:solidFill>
                <a:effectLst/>
                <a:latin typeface="Montserrat Black" panose="00000A00000000000000" pitchFamily="2" charset="-52"/>
                <a:ea typeface="Calibri" panose="020F0502020204030204" pitchFamily="34" charset="0"/>
                <a:cs typeface="Times New Roman" panose="02020603050405020304" pitchFamily="18" charset="0"/>
              </a:rPr>
              <a:t>В эпоху дворцовых переворотов создавались собственные направления в архитектуре, возрастал уровень образования, открывались гимназии и высшие учебные заведения. Началась настоящая эпоха просвещения, которая являлась результатом совместной работой верховного совета и правительниц, за которыми стояли гвардейцы, поддерживаемые народом.</a:t>
            </a:r>
          </a:p>
        </p:txBody>
      </p:sp>
    </p:spTree>
    <p:extLst>
      <p:ext uri="{BB962C8B-B14F-4D97-AF65-F5344CB8AC3E}">
        <p14:creationId xmlns:p14="http://schemas.microsoft.com/office/powerpoint/2010/main" val="2768339314"/>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скругленные углы 1">
            <a:extLst>
              <a:ext uri="{FF2B5EF4-FFF2-40B4-BE49-F238E27FC236}">
                <a16:creationId xmlns:a16="http://schemas.microsoft.com/office/drawing/2014/main" id="{20534C5F-3303-4265-986A-902F1F828B59}"/>
              </a:ext>
            </a:extLst>
          </p:cNvPr>
          <p:cNvSpPr/>
          <p:nvPr/>
        </p:nvSpPr>
        <p:spPr>
          <a:xfrm>
            <a:off x="818707" y="384314"/>
            <a:ext cx="10483702" cy="901148"/>
          </a:xfrm>
          <a:prstGeom prst="roundRect">
            <a:avLst/>
          </a:prstGeom>
          <a:solidFill>
            <a:srgbClr val="F652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000" dirty="0">
                <a:solidFill>
                  <a:schemeClr val="bg1"/>
                </a:solidFill>
                <a:latin typeface="Montserrat Black" panose="00000A00000000000000" pitchFamily="2" charset="-52"/>
              </a:rPr>
              <a:t>Список использованных источников информации </a:t>
            </a:r>
          </a:p>
        </p:txBody>
      </p:sp>
      <p:sp>
        <p:nvSpPr>
          <p:cNvPr id="4" name="TextBox 3">
            <a:extLst>
              <a:ext uri="{FF2B5EF4-FFF2-40B4-BE49-F238E27FC236}">
                <a16:creationId xmlns:a16="http://schemas.microsoft.com/office/drawing/2014/main" id="{74351237-661C-4CB0-928C-98FB3F15F005}"/>
              </a:ext>
            </a:extLst>
          </p:cNvPr>
          <p:cNvSpPr txBox="1"/>
          <p:nvPr/>
        </p:nvSpPr>
        <p:spPr>
          <a:xfrm>
            <a:off x="818706" y="1562446"/>
            <a:ext cx="9925493" cy="4588115"/>
          </a:xfrm>
          <a:prstGeom prst="rect">
            <a:avLst/>
          </a:prstGeom>
          <a:noFill/>
        </p:spPr>
        <p:txBody>
          <a:bodyPr wrap="square">
            <a:spAutoFit/>
          </a:bodyPr>
          <a:lstStyle/>
          <a:p>
            <a:pPr indent="450215">
              <a:lnSpc>
                <a:spcPct val="107000"/>
              </a:lnSpc>
              <a:spcAft>
                <a:spcPts val="800"/>
              </a:spcAft>
            </a:pPr>
            <a:r>
              <a:rPr lang="ru-RU" dirty="0">
                <a:solidFill>
                  <a:schemeClr val="bg1"/>
                </a:solidFill>
                <a:effectLst/>
                <a:latin typeface="Montserrat Black" panose="00000A00000000000000" pitchFamily="2" charset="-52"/>
                <a:ea typeface="Calibri" panose="020F0502020204030204" pitchFamily="34" charset="0"/>
                <a:cs typeface="Times New Roman" panose="02020603050405020304" pitchFamily="18" charset="0"/>
              </a:rPr>
              <a:t>1. От Екатерины I до Елизаветы I | Курс Владимира Мединского | XVIII век [Электронный ресурс]</a:t>
            </a:r>
          </a:p>
          <a:p>
            <a:pPr>
              <a:lnSpc>
                <a:spcPct val="150000"/>
              </a:lnSpc>
              <a:spcAft>
                <a:spcPts val="800"/>
              </a:spcAft>
            </a:pPr>
            <a:r>
              <a:rPr lang="ru-RU" dirty="0">
                <a:solidFill>
                  <a:schemeClr val="bg1"/>
                </a:solidFill>
                <a:effectLst/>
                <a:latin typeface="Montserrat Black" panose="00000A00000000000000" pitchFamily="2" charset="-52"/>
                <a:ea typeface="Calibri" panose="020F0502020204030204" pitchFamily="34" charset="0"/>
                <a:cs typeface="Times New Roman" panose="02020603050405020304" pitchFamily="18" charset="0"/>
              </a:rPr>
              <a:t>- Режим доступа: </a:t>
            </a:r>
            <a:r>
              <a:rPr lang="ru-RU" u="sng" dirty="0">
                <a:solidFill>
                  <a:schemeClr val="bg1"/>
                </a:solidFill>
                <a:effectLst/>
                <a:latin typeface="Montserrat Black" panose="00000A00000000000000" pitchFamily="2" charset="-52"/>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https://www.youtube.com/watch?v=S67mYPGqRBM</a:t>
            </a:r>
            <a:endParaRPr lang="ru-RU" dirty="0">
              <a:solidFill>
                <a:schemeClr val="bg1"/>
              </a:solidFill>
              <a:effectLst/>
              <a:latin typeface="Montserrat Black" panose="00000A00000000000000" pitchFamily="2" charset="-52"/>
              <a:ea typeface="Calibri" panose="020F0502020204030204" pitchFamily="34" charset="0"/>
              <a:cs typeface="Times New Roman" panose="02020603050405020304" pitchFamily="18" charset="0"/>
            </a:endParaRPr>
          </a:p>
          <a:p>
            <a:pPr indent="450215">
              <a:lnSpc>
                <a:spcPct val="107000"/>
              </a:lnSpc>
              <a:spcAft>
                <a:spcPts val="800"/>
              </a:spcAft>
            </a:pPr>
            <a:r>
              <a:rPr lang="ru-RU" dirty="0">
                <a:solidFill>
                  <a:schemeClr val="bg1"/>
                </a:solidFill>
                <a:effectLst/>
                <a:latin typeface="Montserrat Black" panose="00000A00000000000000" pitchFamily="2" charset="-52"/>
                <a:ea typeface="Calibri" panose="020F0502020204030204" pitchFamily="34" charset="0"/>
                <a:cs typeface="Times New Roman" panose="02020603050405020304" pitchFamily="18" charset="0"/>
              </a:rPr>
              <a:t>2. Девочка из неблагополучной семьи. Екатерина II – часть 1 | Курс Владимира Мединского | XVIII век [Электронный ресурс]</a:t>
            </a:r>
          </a:p>
          <a:p>
            <a:pPr>
              <a:lnSpc>
                <a:spcPct val="150000"/>
              </a:lnSpc>
              <a:spcAft>
                <a:spcPts val="800"/>
              </a:spcAft>
            </a:pPr>
            <a:r>
              <a:rPr lang="ru-RU" dirty="0">
                <a:solidFill>
                  <a:schemeClr val="bg1"/>
                </a:solidFill>
                <a:effectLst/>
                <a:latin typeface="Montserrat Black" panose="00000A00000000000000" pitchFamily="2" charset="-52"/>
                <a:ea typeface="Calibri" panose="020F0502020204030204" pitchFamily="34" charset="0"/>
                <a:cs typeface="Times New Roman" panose="02020603050405020304" pitchFamily="18" charset="0"/>
              </a:rPr>
              <a:t>- Режим доступа: </a:t>
            </a:r>
            <a:r>
              <a:rPr lang="ru-RU" u="sng" dirty="0">
                <a:solidFill>
                  <a:schemeClr val="bg1"/>
                </a:solidFill>
                <a:effectLst/>
                <a:latin typeface="Montserrat Black" panose="00000A00000000000000" pitchFamily="2" charset="-52"/>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https://www.youtube.com/watch?v=_-If20hJxOA</a:t>
            </a:r>
            <a:endParaRPr lang="ru-RU" dirty="0">
              <a:solidFill>
                <a:schemeClr val="bg1"/>
              </a:solidFill>
              <a:effectLst/>
              <a:latin typeface="Montserrat Black" panose="00000A00000000000000" pitchFamily="2" charset="-52"/>
              <a:ea typeface="Calibri" panose="020F0502020204030204" pitchFamily="34" charset="0"/>
              <a:cs typeface="Times New Roman" panose="02020603050405020304" pitchFamily="18" charset="0"/>
            </a:endParaRPr>
          </a:p>
          <a:p>
            <a:pPr indent="450215">
              <a:lnSpc>
                <a:spcPct val="107000"/>
              </a:lnSpc>
              <a:spcAft>
                <a:spcPts val="800"/>
              </a:spcAft>
            </a:pPr>
            <a:r>
              <a:rPr lang="ru-RU" dirty="0">
                <a:solidFill>
                  <a:schemeClr val="bg1"/>
                </a:solidFill>
                <a:effectLst/>
                <a:latin typeface="Montserrat Black" panose="00000A00000000000000" pitchFamily="2" charset="-52"/>
                <a:ea typeface="Calibri" panose="020F0502020204030204" pitchFamily="34" charset="0"/>
                <a:cs typeface="Times New Roman" panose="02020603050405020304" pitchFamily="18" charset="0"/>
              </a:rPr>
              <a:t>3. За кулисами династического брака. Екатерина II – часть 2 | Курс Владимира Мединского | XVIII век [Электронный ресурс]</a:t>
            </a:r>
          </a:p>
          <a:p>
            <a:pPr>
              <a:lnSpc>
                <a:spcPct val="107000"/>
              </a:lnSpc>
              <a:spcAft>
                <a:spcPts val="800"/>
              </a:spcAft>
            </a:pPr>
            <a:r>
              <a:rPr lang="ru-RU" dirty="0">
                <a:solidFill>
                  <a:schemeClr val="bg1"/>
                </a:solidFill>
                <a:effectLst/>
                <a:latin typeface="Montserrat Black" panose="00000A00000000000000" pitchFamily="2" charset="-52"/>
                <a:ea typeface="Calibri" panose="020F0502020204030204" pitchFamily="34" charset="0"/>
                <a:cs typeface="Times New Roman" panose="02020603050405020304" pitchFamily="18" charset="0"/>
              </a:rPr>
              <a:t>- Режим доступа: </a:t>
            </a:r>
            <a:r>
              <a:rPr lang="ru-RU" u="sng" dirty="0">
                <a:solidFill>
                  <a:schemeClr val="bg1"/>
                </a:solidFill>
                <a:effectLst/>
                <a:latin typeface="Montserrat Black" panose="00000A00000000000000" pitchFamily="2" charset="-52"/>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https://www.youtube.com/watch?v=5eKC9L1ggYY&amp;t=16s</a:t>
            </a:r>
            <a:endParaRPr lang="ru-RU" dirty="0">
              <a:solidFill>
                <a:schemeClr val="bg1"/>
              </a:solidFill>
              <a:effectLst/>
              <a:latin typeface="Montserrat Black" panose="00000A00000000000000" pitchFamily="2" charset="-52"/>
              <a:ea typeface="Calibri" panose="020F0502020204030204" pitchFamily="34" charset="0"/>
              <a:cs typeface="Times New Roman" panose="02020603050405020304" pitchFamily="18" charset="0"/>
            </a:endParaRPr>
          </a:p>
          <a:p>
            <a:pPr indent="450215">
              <a:lnSpc>
                <a:spcPct val="107000"/>
              </a:lnSpc>
              <a:spcAft>
                <a:spcPts val="800"/>
              </a:spcAft>
            </a:pPr>
            <a:r>
              <a:rPr lang="ru-RU" dirty="0">
                <a:solidFill>
                  <a:schemeClr val="bg1"/>
                </a:solidFill>
                <a:effectLst/>
                <a:latin typeface="Montserrat Black" panose="00000A00000000000000" pitchFamily="2" charset="-52"/>
                <a:ea typeface="Calibri" panose="020F0502020204030204" pitchFamily="34" charset="0"/>
                <a:cs typeface="Times New Roman" panose="02020603050405020304" pitchFamily="18" charset="0"/>
              </a:rPr>
              <a:t>4. Екатерина II: итоги правления | Курс Владимира Мединского | XVIII век [Электронный ресурс]</a:t>
            </a:r>
          </a:p>
          <a:p>
            <a:pPr>
              <a:lnSpc>
                <a:spcPct val="107000"/>
              </a:lnSpc>
              <a:spcAft>
                <a:spcPts val="800"/>
              </a:spcAft>
            </a:pPr>
            <a:r>
              <a:rPr lang="ru-RU" dirty="0">
                <a:solidFill>
                  <a:schemeClr val="bg1"/>
                </a:solidFill>
                <a:effectLst/>
                <a:latin typeface="Montserrat Black" panose="00000A00000000000000" pitchFamily="2" charset="-52"/>
                <a:ea typeface="Calibri" panose="020F0502020204030204" pitchFamily="34" charset="0"/>
                <a:cs typeface="Times New Roman" panose="02020603050405020304" pitchFamily="18" charset="0"/>
              </a:rPr>
              <a:t>- Режим доступа: https://www.youtube.com/watch?v=zVLBPE8myMY</a:t>
            </a:r>
          </a:p>
        </p:txBody>
      </p:sp>
    </p:spTree>
    <p:extLst>
      <p:ext uri="{BB962C8B-B14F-4D97-AF65-F5344CB8AC3E}">
        <p14:creationId xmlns:p14="http://schemas.microsoft.com/office/powerpoint/2010/main" val="348726463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скругленные углы 1">
            <a:extLst>
              <a:ext uri="{FF2B5EF4-FFF2-40B4-BE49-F238E27FC236}">
                <a16:creationId xmlns:a16="http://schemas.microsoft.com/office/drawing/2014/main" id="{02E67B45-4D0C-4B0A-A575-34F942FD904F}"/>
              </a:ext>
            </a:extLst>
          </p:cNvPr>
          <p:cNvSpPr/>
          <p:nvPr/>
        </p:nvSpPr>
        <p:spPr>
          <a:xfrm>
            <a:off x="3564835" y="384314"/>
            <a:ext cx="4678017" cy="901148"/>
          </a:xfrm>
          <a:prstGeom prst="roundRect">
            <a:avLst/>
          </a:prstGeom>
          <a:solidFill>
            <a:srgbClr val="F652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600" dirty="0">
                <a:solidFill>
                  <a:schemeClr val="bg1"/>
                </a:solidFill>
                <a:latin typeface="Montserrat Black" panose="00000A00000000000000" pitchFamily="2" charset="-52"/>
              </a:rPr>
              <a:t>Актуальность проекта</a:t>
            </a:r>
          </a:p>
        </p:txBody>
      </p:sp>
      <p:sp>
        <p:nvSpPr>
          <p:cNvPr id="3" name="Прямоугольник: скругленные углы 2">
            <a:extLst>
              <a:ext uri="{FF2B5EF4-FFF2-40B4-BE49-F238E27FC236}">
                <a16:creationId xmlns:a16="http://schemas.microsoft.com/office/drawing/2014/main" id="{4AFA3979-BE93-4F4F-804C-E6C4AE083480}"/>
              </a:ext>
            </a:extLst>
          </p:cNvPr>
          <p:cNvSpPr/>
          <p:nvPr/>
        </p:nvSpPr>
        <p:spPr>
          <a:xfrm>
            <a:off x="1126434" y="2160104"/>
            <a:ext cx="9859617" cy="4008782"/>
          </a:xfrm>
          <a:prstGeom prst="roundRect">
            <a:avLst/>
          </a:prstGeom>
          <a:solidFill>
            <a:srgbClr val="F652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000" dirty="0">
                <a:solidFill>
                  <a:schemeClr val="bg1"/>
                </a:solidFill>
                <a:latin typeface="Montserrat Black" panose="00000A00000000000000" pitchFamily="2" charset="-52"/>
              </a:rPr>
              <a:t>Актуальность темы исследования определяется тем фактом, что история лучше усваивается через ее "человеческие" аспекты и через судьбы конкретных людей. Стоит рассказать, как живут отдельные люди, как они влияют на весь процесс исторических событий, и желание быть вовлеченными и поглощенными людьми становится больше, чем иметь дело с сухими событиями, а не с процессом влияния на них ярких фигур истории.</a:t>
            </a:r>
          </a:p>
        </p:txBody>
      </p:sp>
    </p:spTree>
    <p:extLst>
      <p:ext uri="{BB962C8B-B14F-4D97-AF65-F5344CB8AC3E}">
        <p14:creationId xmlns:p14="http://schemas.microsoft.com/office/powerpoint/2010/main" val="249858150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скругленные углы 1">
            <a:extLst>
              <a:ext uri="{FF2B5EF4-FFF2-40B4-BE49-F238E27FC236}">
                <a16:creationId xmlns:a16="http://schemas.microsoft.com/office/drawing/2014/main" id="{D306D6F0-2D10-4842-959F-42FA96FEFDDF}"/>
              </a:ext>
            </a:extLst>
          </p:cNvPr>
          <p:cNvSpPr/>
          <p:nvPr/>
        </p:nvSpPr>
        <p:spPr>
          <a:xfrm>
            <a:off x="3564835" y="384314"/>
            <a:ext cx="4678017" cy="901148"/>
          </a:xfrm>
          <a:prstGeom prst="roundRect">
            <a:avLst/>
          </a:prstGeom>
          <a:solidFill>
            <a:srgbClr val="F652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600" dirty="0">
                <a:solidFill>
                  <a:schemeClr val="bg1"/>
                </a:solidFill>
                <a:latin typeface="Montserrat Black" panose="00000A00000000000000" pitchFamily="2" charset="-52"/>
              </a:rPr>
              <a:t>Цели и задачи</a:t>
            </a:r>
          </a:p>
        </p:txBody>
      </p:sp>
      <p:sp>
        <p:nvSpPr>
          <p:cNvPr id="3" name="Прямоугольник: скругленные углы 2">
            <a:extLst>
              <a:ext uri="{FF2B5EF4-FFF2-40B4-BE49-F238E27FC236}">
                <a16:creationId xmlns:a16="http://schemas.microsoft.com/office/drawing/2014/main" id="{B0CBB173-08F7-4692-9776-4D1F55C00AA2}"/>
              </a:ext>
            </a:extLst>
          </p:cNvPr>
          <p:cNvSpPr/>
          <p:nvPr/>
        </p:nvSpPr>
        <p:spPr>
          <a:xfrm>
            <a:off x="1749287" y="1815548"/>
            <a:ext cx="3114261" cy="4658138"/>
          </a:xfrm>
          <a:prstGeom prst="roundRect">
            <a:avLst/>
          </a:prstGeom>
          <a:solidFill>
            <a:srgbClr val="F652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800"/>
              </a:spcAft>
            </a:pPr>
            <a:r>
              <a:rPr lang="ru-RU" sz="1600" dirty="0">
                <a:solidFill>
                  <a:schemeClr val="bg1"/>
                </a:solidFill>
                <a:effectLst/>
                <a:latin typeface="Montserrat Black" panose="00000A00000000000000" pitchFamily="2" charset="-52"/>
                <a:ea typeface="Calibri" panose="020F0502020204030204" pitchFamily="34" charset="0"/>
                <a:cs typeface="Times New Roman" panose="02020603050405020304" pitchFamily="18" charset="0"/>
              </a:rPr>
              <a:t>Целью моего проекта является сбор и предоставление материала об императрицах, занимающих русский престол, ведь не каждый знает, какой вклад внесли эти великие женщины в историю России.</a:t>
            </a:r>
          </a:p>
        </p:txBody>
      </p:sp>
      <p:sp>
        <p:nvSpPr>
          <p:cNvPr id="4" name="Прямоугольник: скругленные углы 3">
            <a:extLst>
              <a:ext uri="{FF2B5EF4-FFF2-40B4-BE49-F238E27FC236}">
                <a16:creationId xmlns:a16="http://schemas.microsoft.com/office/drawing/2014/main" id="{1398A1C1-A857-4F27-8DE9-C455E7E0AF86}"/>
              </a:ext>
            </a:extLst>
          </p:cNvPr>
          <p:cNvSpPr/>
          <p:nvPr/>
        </p:nvSpPr>
        <p:spPr>
          <a:xfrm>
            <a:off x="6685721" y="1815548"/>
            <a:ext cx="4008783" cy="4658138"/>
          </a:xfrm>
          <a:prstGeom prst="roundRect">
            <a:avLst/>
          </a:prstGeom>
          <a:solidFill>
            <a:srgbClr val="F652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800"/>
              </a:spcAft>
            </a:pPr>
            <a:r>
              <a:rPr lang="ru-RU" sz="1600" dirty="0">
                <a:solidFill>
                  <a:schemeClr val="bg1"/>
                </a:solidFill>
                <a:effectLst/>
                <a:latin typeface="Montserrat Black" panose="00000A00000000000000" pitchFamily="2" charset="-52"/>
                <a:ea typeface="Calibri" panose="020F0502020204030204" pitchFamily="34" charset="0"/>
                <a:cs typeface="Times New Roman" panose="02020603050405020304" pitchFamily="18" charset="0"/>
              </a:rPr>
              <a:t>Исходя из поставленной цели, можно определить следующие задачи индивидуального проекта:</a:t>
            </a:r>
          </a:p>
          <a:p>
            <a:pPr marL="342900" lvl="0" algn="ctr">
              <a:buSzPts val="1400"/>
              <a:buFont typeface="+mj-lt"/>
              <a:buAutoNum type="arabicPeriod"/>
            </a:pPr>
            <a:r>
              <a:rPr lang="ru-RU" sz="1600" dirty="0">
                <a:solidFill>
                  <a:schemeClr val="bg1"/>
                </a:solidFill>
                <a:effectLst/>
                <a:latin typeface="Montserrat Black" panose="00000A00000000000000" pitchFamily="2" charset="-52"/>
                <a:ea typeface="Calibri" panose="020F0502020204030204" pitchFamily="34" charset="0"/>
                <a:cs typeface="Times New Roman" panose="02020603050405020304" pitchFamily="18" charset="0"/>
              </a:rPr>
              <a:t> расширение школьных знаний</a:t>
            </a:r>
            <a:r>
              <a:rPr lang="en-US" sz="1600" dirty="0">
                <a:solidFill>
                  <a:schemeClr val="bg1"/>
                </a:solidFill>
                <a:effectLst/>
                <a:latin typeface="Montserrat Black" panose="00000A00000000000000" pitchFamily="2" charset="-52"/>
                <a:ea typeface="Calibri" panose="020F0502020204030204" pitchFamily="34" charset="0"/>
                <a:cs typeface="Times New Roman" panose="02020603050405020304" pitchFamily="18" charset="0"/>
              </a:rPr>
              <a:t>;</a:t>
            </a:r>
            <a:endParaRPr lang="ru-RU" sz="1600" dirty="0">
              <a:solidFill>
                <a:schemeClr val="bg1"/>
              </a:solidFill>
              <a:effectLst/>
              <a:latin typeface="Montserrat Black" panose="00000A00000000000000" pitchFamily="2" charset="-52"/>
              <a:ea typeface="Calibri" panose="020F0502020204030204" pitchFamily="34" charset="0"/>
              <a:cs typeface="Times New Roman" panose="02020603050405020304" pitchFamily="18" charset="0"/>
            </a:endParaRPr>
          </a:p>
          <a:p>
            <a:pPr marL="342900" lvl="0" algn="ctr">
              <a:buSzPts val="1400"/>
              <a:buFont typeface="+mj-lt"/>
              <a:buAutoNum type="arabicPeriod"/>
            </a:pPr>
            <a:r>
              <a:rPr lang="ru-RU" sz="1600" dirty="0">
                <a:solidFill>
                  <a:schemeClr val="bg1"/>
                </a:solidFill>
                <a:effectLst/>
                <a:latin typeface="Montserrat Black" panose="00000A00000000000000" pitchFamily="2" charset="-52"/>
                <a:ea typeface="Calibri" panose="020F0502020204030204" pitchFamily="34" charset="0"/>
                <a:cs typeface="Times New Roman" panose="02020603050405020304" pitchFamily="18" charset="0"/>
              </a:rPr>
              <a:t>получение и использование опыта на основе исторических сведений, который можно использовать в будущем;</a:t>
            </a:r>
          </a:p>
          <a:p>
            <a:pPr marL="342900" lvl="0" algn="ctr">
              <a:spcAft>
                <a:spcPts val="800"/>
              </a:spcAft>
              <a:buSzPts val="1400"/>
              <a:buFont typeface="+mj-lt"/>
              <a:buAutoNum type="arabicPeriod"/>
            </a:pPr>
            <a:r>
              <a:rPr lang="ru-RU" sz="1600" dirty="0">
                <a:solidFill>
                  <a:schemeClr val="bg1"/>
                </a:solidFill>
                <a:effectLst/>
                <a:latin typeface="Montserrat Black" panose="00000A00000000000000" pitchFamily="2" charset="-52"/>
                <a:ea typeface="Calibri" panose="020F0502020204030204" pitchFamily="34" charset="0"/>
                <a:cs typeface="Times New Roman" panose="02020603050405020304" pitchFamily="18" charset="0"/>
              </a:rPr>
              <a:t>узнать, что среди исторических личностей нет ни абсолютно плохих, ни абсолютно хороших.</a:t>
            </a:r>
          </a:p>
        </p:txBody>
      </p:sp>
    </p:spTree>
    <p:extLst>
      <p:ext uri="{BB962C8B-B14F-4D97-AF65-F5344CB8AC3E}">
        <p14:creationId xmlns:p14="http://schemas.microsoft.com/office/powerpoint/2010/main" val="286080592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21576493-63BB-4172-A3DD-4808D0DF2697}"/>
              </a:ext>
            </a:extLst>
          </p:cNvPr>
          <p:cNvSpPr/>
          <p:nvPr/>
        </p:nvSpPr>
        <p:spPr>
          <a:xfrm>
            <a:off x="8918713" y="0"/>
            <a:ext cx="3273287" cy="6858000"/>
          </a:xfrm>
          <a:prstGeom prst="rect">
            <a:avLst/>
          </a:prstGeom>
          <a:solidFill>
            <a:srgbClr val="F652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TextBox 3">
            <a:extLst>
              <a:ext uri="{FF2B5EF4-FFF2-40B4-BE49-F238E27FC236}">
                <a16:creationId xmlns:a16="http://schemas.microsoft.com/office/drawing/2014/main" id="{9E397DFE-1E72-4F89-8B2C-68DBC451E074}"/>
              </a:ext>
            </a:extLst>
          </p:cNvPr>
          <p:cNvSpPr txBox="1"/>
          <p:nvPr/>
        </p:nvSpPr>
        <p:spPr>
          <a:xfrm>
            <a:off x="225288" y="246327"/>
            <a:ext cx="6096000" cy="830997"/>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ts val="1200"/>
              </a:spcAft>
              <a:buClrTx/>
              <a:buSzTx/>
              <a:tabLst>
                <a:tab pos="6834188" algn="r"/>
              </a:tabLst>
            </a:pPr>
            <a:r>
              <a:rPr lang="ru-RU" altLang="ru-RU" sz="2400" dirty="0">
                <a:solidFill>
                  <a:schemeClr val="bg1"/>
                </a:solidFill>
                <a:latin typeface="Montserrat Black" panose="00000A00000000000000" pitchFamily="2" charset="-52"/>
              </a:rPr>
              <a:t>Что послужило приходу </a:t>
            </a:r>
            <a:r>
              <a:rPr lang="ru-RU" altLang="ru-RU" sz="2400" dirty="0">
                <a:solidFill>
                  <a:srgbClr val="F65208"/>
                </a:solidFill>
                <a:latin typeface="Montserrat Black" panose="00000A00000000000000" pitchFamily="2" charset="-52"/>
              </a:rPr>
              <a:t>женщин</a:t>
            </a:r>
            <a:r>
              <a:rPr lang="ru-RU" altLang="ru-RU" sz="2400" dirty="0">
                <a:solidFill>
                  <a:schemeClr val="bg1"/>
                </a:solidFill>
                <a:latin typeface="Montserrat Black" panose="00000A00000000000000" pitchFamily="2" charset="-52"/>
              </a:rPr>
              <a:t> на престол?</a:t>
            </a:r>
          </a:p>
        </p:txBody>
      </p:sp>
      <p:cxnSp>
        <p:nvCxnSpPr>
          <p:cNvPr id="6" name="Прямая соединительная линия 5">
            <a:extLst>
              <a:ext uri="{FF2B5EF4-FFF2-40B4-BE49-F238E27FC236}">
                <a16:creationId xmlns:a16="http://schemas.microsoft.com/office/drawing/2014/main" id="{4C40FA61-7599-448F-9A49-A3C0D055923E}"/>
              </a:ext>
            </a:extLst>
          </p:cNvPr>
          <p:cNvCxnSpPr/>
          <p:nvPr/>
        </p:nvCxnSpPr>
        <p:spPr>
          <a:xfrm>
            <a:off x="0" y="1152939"/>
            <a:ext cx="5565913" cy="0"/>
          </a:xfrm>
          <a:prstGeom prst="line">
            <a:avLst/>
          </a:prstGeom>
          <a:ln w="38100">
            <a:solidFill>
              <a:srgbClr val="F65208"/>
            </a:solidFill>
          </a:ln>
        </p:spPr>
        <p:style>
          <a:lnRef idx="1">
            <a:schemeClr val="accent2"/>
          </a:lnRef>
          <a:fillRef idx="0">
            <a:schemeClr val="accent2"/>
          </a:fillRef>
          <a:effectRef idx="0">
            <a:schemeClr val="accent2"/>
          </a:effectRef>
          <a:fontRef idx="minor">
            <a:schemeClr val="tx1"/>
          </a:fontRef>
        </p:style>
      </p:cxnSp>
      <p:pic>
        <p:nvPicPr>
          <p:cNvPr id="8" name="Рисунок 7">
            <a:extLst>
              <a:ext uri="{FF2B5EF4-FFF2-40B4-BE49-F238E27FC236}">
                <a16:creationId xmlns:a16="http://schemas.microsoft.com/office/drawing/2014/main" id="{55A05EAA-2D04-4835-BFDD-47C0EA0C5A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3850" y="1533525"/>
            <a:ext cx="4248150" cy="5324475"/>
          </a:xfrm>
          <a:prstGeom prst="rect">
            <a:avLst/>
          </a:prstGeom>
        </p:spPr>
      </p:pic>
      <p:sp>
        <p:nvSpPr>
          <p:cNvPr id="9" name="Овал 8">
            <a:extLst>
              <a:ext uri="{FF2B5EF4-FFF2-40B4-BE49-F238E27FC236}">
                <a16:creationId xmlns:a16="http://schemas.microsoft.com/office/drawing/2014/main" id="{C389083F-F88E-4165-8F2E-356CBCF4691D}"/>
              </a:ext>
            </a:extLst>
          </p:cNvPr>
          <p:cNvSpPr/>
          <p:nvPr/>
        </p:nvSpPr>
        <p:spPr>
          <a:xfrm>
            <a:off x="689113" y="1533525"/>
            <a:ext cx="583096" cy="520562"/>
          </a:xfrm>
          <a:prstGeom prst="ellipse">
            <a:avLst/>
          </a:prstGeom>
          <a:noFill/>
          <a:ln w="38100">
            <a:solidFill>
              <a:srgbClr val="F652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TextBox 9">
            <a:extLst>
              <a:ext uri="{FF2B5EF4-FFF2-40B4-BE49-F238E27FC236}">
                <a16:creationId xmlns:a16="http://schemas.microsoft.com/office/drawing/2014/main" id="{EEB799C5-C5BF-4979-9FB7-F840B12FE394}"/>
              </a:ext>
            </a:extLst>
          </p:cNvPr>
          <p:cNvSpPr txBox="1"/>
          <p:nvPr/>
        </p:nvSpPr>
        <p:spPr>
          <a:xfrm>
            <a:off x="840238" y="1635132"/>
            <a:ext cx="280846" cy="369332"/>
          </a:xfrm>
          <a:prstGeom prst="rect">
            <a:avLst/>
          </a:prstGeom>
          <a:noFill/>
        </p:spPr>
        <p:txBody>
          <a:bodyPr wrap="none" rtlCol="0">
            <a:spAutoFit/>
          </a:bodyPr>
          <a:lstStyle/>
          <a:p>
            <a:r>
              <a:rPr lang="ru-RU" dirty="0">
                <a:solidFill>
                  <a:schemeClr val="bg1"/>
                </a:solidFill>
                <a:latin typeface="Montserrat Black" panose="00000A00000000000000" pitchFamily="2" charset="-52"/>
              </a:rPr>
              <a:t>1</a:t>
            </a:r>
          </a:p>
        </p:txBody>
      </p:sp>
      <p:sp>
        <p:nvSpPr>
          <p:cNvPr id="11" name="TextBox 10">
            <a:extLst>
              <a:ext uri="{FF2B5EF4-FFF2-40B4-BE49-F238E27FC236}">
                <a16:creationId xmlns:a16="http://schemas.microsoft.com/office/drawing/2014/main" id="{5B92A2DD-FAB1-4E56-B453-448D73F6E75C}"/>
              </a:ext>
            </a:extLst>
          </p:cNvPr>
          <p:cNvSpPr txBox="1"/>
          <p:nvPr/>
        </p:nvSpPr>
        <p:spPr>
          <a:xfrm>
            <a:off x="1400892" y="1509504"/>
            <a:ext cx="5864106" cy="646331"/>
          </a:xfrm>
          <a:prstGeom prst="rect">
            <a:avLst/>
          </a:prstGeom>
          <a:noFill/>
        </p:spPr>
        <p:txBody>
          <a:bodyPr wrap="none" rtlCol="0">
            <a:spAutoFit/>
          </a:bodyPr>
          <a:lstStyle/>
          <a:p>
            <a:r>
              <a:rPr lang="ru-RU" dirty="0">
                <a:solidFill>
                  <a:schemeClr val="bg1"/>
                </a:solidFill>
                <a:latin typeface="Montserrat Black" panose="00000A00000000000000" pitchFamily="2" charset="-52"/>
              </a:rPr>
              <a:t>Возможное желание оставить преемницей</a:t>
            </a:r>
          </a:p>
          <a:p>
            <a:r>
              <a:rPr lang="ru-RU" dirty="0">
                <a:solidFill>
                  <a:schemeClr val="bg1"/>
                </a:solidFill>
                <a:latin typeface="Montserrat Black" panose="00000A00000000000000" pitchFamily="2" charset="-52"/>
              </a:rPr>
              <a:t>свою супругу Екатерину</a:t>
            </a:r>
          </a:p>
        </p:txBody>
      </p:sp>
      <p:sp>
        <p:nvSpPr>
          <p:cNvPr id="12" name="Овал 11">
            <a:extLst>
              <a:ext uri="{FF2B5EF4-FFF2-40B4-BE49-F238E27FC236}">
                <a16:creationId xmlns:a16="http://schemas.microsoft.com/office/drawing/2014/main" id="{F8D6B29E-46A1-48DF-9D14-C62E16CAE104}"/>
              </a:ext>
            </a:extLst>
          </p:cNvPr>
          <p:cNvSpPr/>
          <p:nvPr/>
        </p:nvSpPr>
        <p:spPr>
          <a:xfrm>
            <a:off x="689113" y="2655419"/>
            <a:ext cx="583096" cy="520562"/>
          </a:xfrm>
          <a:prstGeom prst="ellipse">
            <a:avLst/>
          </a:prstGeom>
          <a:noFill/>
          <a:ln w="38100">
            <a:solidFill>
              <a:srgbClr val="F652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TextBox 12">
            <a:extLst>
              <a:ext uri="{FF2B5EF4-FFF2-40B4-BE49-F238E27FC236}">
                <a16:creationId xmlns:a16="http://schemas.microsoft.com/office/drawing/2014/main" id="{3528AF2B-105B-4459-9387-6F3F9E58ACAB}"/>
              </a:ext>
            </a:extLst>
          </p:cNvPr>
          <p:cNvSpPr txBox="1"/>
          <p:nvPr/>
        </p:nvSpPr>
        <p:spPr>
          <a:xfrm>
            <a:off x="817796" y="2731034"/>
            <a:ext cx="325730" cy="369332"/>
          </a:xfrm>
          <a:prstGeom prst="rect">
            <a:avLst/>
          </a:prstGeom>
          <a:noFill/>
        </p:spPr>
        <p:txBody>
          <a:bodyPr wrap="none" rtlCol="0">
            <a:spAutoFit/>
          </a:bodyPr>
          <a:lstStyle/>
          <a:p>
            <a:r>
              <a:rPr lang="ru-RU" dirty="0">
                <a:solidFill>
                  <a:schemeClr val="bg1"/>
                </a:solidFill>
                <a:latin typeface="Montserrat Black" panose="00000A00000000000000" pitchFamily="2" charset="-52"/>
              </a:rPr>
              <a:t>2</a:t>
            </a:r>
          </a:p>
        </p:txBody>
      </p:sp>
      <p:sp>
        <p:nvSpPr>
          <p:cNvPr id="14" name="TextBox 13">
            <a:extLst>
              <a:ext uri="{FF2B5EF4-FFF2-40B4-BE49-F238E27FC236}">
                <a16:creationId xmlns:a16="http://schemas.microsoft.com/office/drawing/2014/main" id="{7246B8C1-6429-47CF-9770-8CE15F024FC0}"/>
              </a:ext>
            </a:extLst>
          </p:cNvPr>
          <p:cNvSpPr txBox="1"/>
          <p:nvPr/>
        </p:nvSpPr>
        <p:spPr>
          <a:xfrm>
            <a:off x="1400892" y="2655419"/>
            <a:ext cx="5820824" cy="646331"/>
          </a:xfrm>
          <a:prstGeom prst="rect">
            <a:avLst/>
          </a:prstGeom>
          <a:noFill/>
        </p:spPr>
        <p:txBody>
          <a:bodyPr wrap="none" rtlCol="0">
            <a:spAutoFit/>
          </a:bodyPr>
          <a:lstStyle/>
          <a:p>
            <a:r>
              <a:rPr lang="ru-RU" dirty="0">
                <a:solidFill>
                  <a:schemeClr val="bg1"/>
                </a:solidFill>
                <a:latin typeface="Montserrat Black" panose="00000A00000000000000" pitchFamily="2" charset="-52"/>
              </a:rPr>
              <a:t>Не оставил преемника, потому что никого </a:t>
            </a:r>
          </a:p>
          <a:p>
            <a:r>
              <a:rPr lang="ru-RU" dirty="0">
                <a:solidFill>
                  <a:schemeClr val="bg1"/>
                </a:solidFill>
                <a:latin typeface="Montserrat Black" panose="00000A00000000000000" pitchFamily="2" charset="-52"/>
              </a:rPr>
              <a:t>не видел равным себе</a:t>
            </a:r>
          </a:p>
        </p:txBody>
      </p:sp>
      <p:sp>
        <p:nvSpPr>
          <p:cNvPr id="15" name="Овал 14">
            <a:extLst>
              <a:ext uri="{FF2B5EF4-FFF2-40B4-BE49-F238E27FC236}">
                <a16:creationId xmlns:a16="http://schemas.microsoft.com/office/drawing/2014/main" id="{5CE00E76-A0A8-40E4-B19E-6B501F744548}"/>
              </a:ext>
            </a:extLst>
          </p:cNvPr>
          <p:cNvSpPr/>
          <p:nvPr/>
        </p:nvSpPr>
        <p:spPr>
          <a:xfrm>
            <a:off x="689113" y="3779484"/>
            <a:ext cx="583096" cy="520562"/>
          </a:xfrm>
          <a:prstGeom prst="ellipse">
            <a:avLst/>
          </a:prstGeom>
          <a:noFill/>
          <a:ln w="38100">
            <a:solidFill>
              <a:srgbClr val="F652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latin typeface="Montserrat Black" panose="00000A00000000000000" pitchFamily="2" charset="-52"/>
              </a:rPr>
              <a:t>3</a:t>
            </a:r>
          </a:p>
        </p:txBody>
      </p:sp>
      <p:sp>
        <p:nvSpPr>
          <p:cNvPr id="16" name="TextBox 15">
            <a:extLst>
              <a:ext uri="{FF2B5EF4-FFF2-40B4-BE49-F238E27FC236}">
                <a16:creationId xmlns:a16="http://schemas.microsoft.com/office/drawing/2014/main" id="{1C66123F-CF80-4B0D-8F1A-046391DD65D1}"/>
              </a:ext>
            </a:extLst>
          </p:cNvPr>
          <p:cNvSpPr txBox="1"/>
          <p:nvPr/>
        </p:nvSpPr>
        <p:spPr>
          <a:xfrm>
            <a:off x="1400892" y="3779484"/>
            <a:ext cx="6365845" cy="646331"/>
          </a:xfrm>
          <a:prstGeom prst="rect">
            <a:avLst/>
          </a:prstGeom>
          <a:noFill/>
        </p:spPr>
        <p:txBody>
          <a:bodyPr wrap="none" rtlCol="0">
            <a:spAutoFit/>
          </a:bodyPr>
          <a:lstStyle/>
          <a:p>
            <a:r>
              <a:rPr lang="ru-RU" dirty="0">
                <a:solidFill>
                  <a:schemeClr val="bg1"/>
                </a:solidFill>
                <a:latin typeface="Montserrat Black" panose="00000A00000000000000" pitchFamily="2" charset="-52"/>
              </a:rPr>
              <a:t>Не видел нужды в передаче престола, так как </a:t>
            </a:r>
          </a:p>
          <a:p>
            <a:r>
              <a:rPr lang="ru-RU" dirty="0">
                <a:solidFill>
                  <a:schemeClr val="bg1"/>
                </a:solidFill>
                <a:latin typeface="Montserrat Black" panose="00000A00000000000000" pitchFamily="2" charset="-52"/>
              </a:rPr>
              <a:t>до последней секунду не собирался умирать</a:t>
            </a:r>
          </a:p>
        </p:txBody>
      </p:sp>
      <p:sp>
        <p:nvSpPr>
          <p:cNvPr id="17" name="Овал 16">
            <a:extLst>
              <a:ext uri="{FF2B5EF4-FFF2-40B4-BE49-F238E27FC236}">
                <a16:creationId xmlns:a16="http://schemas.microsoft.com/office/drawing/2014/main" id="{1B691811-D999-4943-A087-679B3099E59F}"/>
              </a:ext>
            </a:extLst>
          </p:cNvPr>
          <p:cNvSpPr/>
          <p:nvPr/>
        </p:nvSpPr>
        <p:spPr>
          <a:xfrm>
            <a:off x="689113" y="4903549"/>
            <a:ext cx="583096" cy="520562"/>
          </a:xfrm>
          <a:prstGeom prst="ellipse">
            <a:avLst/>
          </a:prstGeom>
          <a:noFill/>
          <a:ln w="38100">
            <a:solidFill>
              <a:srgbClr val="F652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latin typeface="Montserrat Black" panose="00000A00000000000000" pitchFamily="2" charset="-52"/>
              </a:rPr>
              <a:t>4</a:t>
            </a:r>
          </a:p>
        </p:txBody>
      </p:sp>
      <p:sp>
        <p:nvSpPr>
          <p:cNvPr id="18" name="TextBox 17">
            <a:extLst>
              <a:ext uri="{FF2B5EF4-FFF2-40B4-BE49-F238E27FC236}">
                <a16:creationId xmlns:a16="http://schemas.microsoft.com/office/drawing/2014/main" id="{12344264-A6E6-44CA-9676-36111CBAA8A7}"/>
              </a:ext>
            </a:extLst>
          </p:cNvPr>
          <p:cNvSpPr txBox="1"/>
          <p:nvPr/>
        </p:nvSpPr>
        <p:spPr>
          <a:xfrm>
            <a:off x="1400892" y="4979164"/>
            <a:ext cx="4698722" cy="369332"/>
          </a:xfrm>
          <a:prstGeom prst="rect">
            <a:avLst/>
          </a:prstGeom>
          <a:noFill/>
        </p:spPr>
        <p:txBody>
          <a:bodyPr wrap="none" rtlCol="0">
            <a:spAutoFit/>
          </a:bodyPr>
          <a:lstStyle/>
          <a:p>
            <a:r>
              <a:rPr lang="ru-RU" dirty="0">
                <a:solidFill>
                  <a:schemeClr val="bg1"/>
                </a:solidFill>
                <a:latin typeface="Montserrat Black" panose="00000A00000000000000" pitchFamily="2" charset="-52"/>
              </a:rPr>
              <a:t>Роль «Указа о престолонаследия»</a:t>
            </a:r>
          </a:p>
        </p:txBody>
      </p:sp>
    </p:spTree>
    <p:extLst>
      <p:ext uri="{BB962C8B-B14F-4D97-AF65-F5344CB8AC3E}">
        <p14:creationId xmlns:p14="http://schemas.microsoft.com/office/powerpoint/2010/main" val="1609646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94C708-325A-4B15-81C7-DF10E79418E6}"/>
              </a:ext>
            </a:extLst>
          </p:cNvPr>
          <p:cNvSpPr txBox="1"/>
          <p:nvPr/>
        </p:nvSpPr>
        <p:spPr>
          <a:xfrm>
            <a:off x="7369396" y="206923"/>
            <a:ext cx="6096000" cy="830997"/>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ts val="1200"/>
              </a:spcAft>
              <a:buClrTx/>
              <a:buSzTx/>
              <a:tabLst>
                <a:tab pos="6834188" algn="r"/>
              </a:tabLst>
            </a:pPr>
            <a:r>
              <a:rPr lang="ru-RU" altLang="ru-RU" sz="2400" dirty="0">
                <a:solidFill>
                  <a:schemeClr val="bg1"/>
                </a:solidFill>
                <a:latin typeface="Montserrat Black" panose="00000A00000000000000" pitchFamily="2" charset="-52"/>
              </a:rPr>
              <a:t>Начало «</a:t>
            </a:r>
            <a:r>
              <a:rPr lang="ru-RU" altLang="ru-RU" sz="2400" dirty="0">
                <a:solidFill>
                  <a:srgbClr val="F65208"/>
                </a:solidFill>
                <a:latin typeface="Montserrat Black" panose="00000A00000000000000" pitchFamily="2" charset="-52"/>
              </a:rPr>
              <a:t>галантного века</a:t>
            </a:r>
            <a:r>
              <a:rPr lang="ru-RU" altLang="ru-RU" sz="2400" dirty="0">
                <a:solidFill>
                  <a:schemeClr val="bg1"/>
                </a:solidFill>
                <a:latin typeface="Montserrat Black" panose="00000A00000000000000" pitchFamily="2" charset="-52"/>
              </a:rPr>
              <a:t>» Правление Екатерины </a:t>
            </a:r>
            <a:r>
              <a:rPr lang="en-US" altLang="ru-RU" sz="2400" dirty="0">
                <a:solidFill>
                  <a:schemeClr val="bg1"/>
                </a:solidFill>
                <a:latin typeface="Montserrat Black" panose="00000A00000000000000" pitchFamily="2" charset="-52"/>
              </a:rPr>
              <a:t>I</a:t>
            </a:r>
            <a:endParaRPr lang="ru-RU" altLang="ru-RU" sz="2400" dirty="0">
              <a:solidFill>
                <a:schemeClr val="bg1"/>
              </a:solidFill>
              <a:latin typeface="Montserrat Black" panose="00000A00000000000000" pitchFamily="2" charset="-52"/>
            </a:endParaRPr>
          </a:p>
        </p:txBody>
      </p:sp>
      <p:cxnSp>
        <p:nvCxnSpPr>
          <p:cNvPr id="6" name="Прямая соединительная линия 5">
            <a:extLst>
              <a:ext uri="{FF2B5EF4-FFF2-40B4-BE49-F238E27FC236}">
                <a16:creationId xmlns:a16="http://schemas.microsoft.com/office/drawing/2014/main" id="{4FE69574-AD1B-4021-834B-C85258E3DFDD}"/>
              </a:ext>
            </a:extLst>
          </p:cNvPr>
          <p:cNvCxnSpPr/>
          <p:nvPr/>
        </p:nvCxnSpPr>
        <p:spPr>
          <a:xfrm>
            <a:off x="6864626" y="1037920"/>
            <a:ext cx="5327374" cy="0"/>
          </a:xfrm>
          <a:prstGeom prst="line">
            <a:avLst/>
          </a:prstGeom>
          <a:ln w="38100">
            <a:solidFill>
              <a:srgbClr val="F65208"/>
            </a:solidFill>
          </a:ln>
        </p:spPr>
        <p:style>
          <a:lnRef idx="1">
            <a:schemeClr val="accent1"/>
          </a:lnRef>
          <a:fillRef idx="0">
            <a:schemeClr val="accent1"/>
          </a:fillRef>
          <a:effectRef idx="0">
            <a:schemeClr val="accent1"/>
          </a:effectRef>
          <a:fontRef idx="minor">
            <a:schemeClr val="tx1"/>
          </a:fontRef>
        </p:style>
      </p:cxnSp>
      <p:pic>
        <p:nvPicPr>
          <p:cNvPr id="10" name="Рисунок 9">
            <a:extLst>
              <a:ext uri="{FF2B5EF4-FFF2-40B4-BE49-F238E27FC236}">
                <a16:creationId xmlns:a16="http://schemas.microsoft.com/office/drawing/2014/main" id="{E8B6F94E-9256-42EF-A526-F9C41DF303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50120"/>
            <a:ext cx="4518262" cy="5507880"/>
          </a:xfrm>
          <a:prstGeom prst="rect">
            <a:avLst/>
          </a:prstGeom>
        </p:spPr>
      </p:pic>
      <p:sp>
        <p:nvSpPr>
          <p:cNvPr id="11" name="Овал 10">
            <a:extLst>
              <a:ext uri="{FF2B5EF4-FFF2-40B4-BE49-F238E27FC236}">
                <a16:creationId xmlns:a16="http://schemas.microsoft.com/office/drawing/2014/main" id="{081F2877-8899-422C-B4B3-3C8FC751DCD9}"/>
              </a:ext>
            </a:extLst>
          </p:cNvPr>
          <p:cNvSpPr/>
          <p:nvPr/>
        </p:nvSpPr>
        <p:spPr>
          <a:xfrm>
            <a:off x="-1571966" y="846162"/>
            <a:ext cx="7601804" cy="6943298"/>
          </a:xfrm>
          <a:prstGeom prst="ellipse">
            <a:avLst/>
          </a:prstGeom>
          <a:noFill/>
          <a:ln w="57150">
            <a:solidFill>
              <a:srgbClr val="F652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Прямоугольник 12">
            <a:extLst>
              <a:ext uri="{FF2B5EF4-FFF2-40B4-BE49-F238E27FC236}">
                <a16:creationId xmlns:a16="http://schemas.microsoft.com/office/drawing/2014/main" id="{914E4D8B-EC67-42CD-A09C-FEB4E8930420}"/>
              </a:ext>
            </a:extLst>
          </p:cNvPr>
          <p:cNvSpPr/>
          <p:nvPr/>
        </p:nvSpPr>
        <p:spPr>
          <a:xfrm>
            <a:off x="8352430" y="1868918"/>
            <a:ext cx="3057098" cy="3208048"/>
          </a:xfrm>
          <a:prstGeom prst="rect">
            <a:avLst/>
          </a:prstGeom>
          <a:solidFill>
            <a:srgbClr val="F65208">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Прямоугольник 17">
            <a:extLst>
              <a:ext uri="{FF2B5EF4-FFF2-40B4-BE49-F238E27FC236}">
                <a16:creationId xmlns:a16="http://schemas.microsoft.com/office/drawing/2014/main" id="{203E4994-B93B-460B-9DD8-67620EC2EC1E}"/>
              </a:ext>
            </a:extLst>
          </p:cNvPr>
          <p:cNvSpPr/>
          <p:nvPr/>
        </p:nvSpPr>
        <p:spPr>
          <a:xfrm>
            <a:off x="7549487" y="2398250"/>
            <a:ext cx="3057098" cy="3208048"/>
          </a:xfrm>
          <a:prstGeom prst="rect">
            <a:avLst/>
          </a:prstGeom>
          <a:solidFill>
            <a:srgbClr val="F65208">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i="0" dirty="0">
                <a:solidFill>
                  <a:schemeClr val="bg1"/>
                </a:solidFill>
                <a:effectLst/>
                <a:latin typeface="Montserrat Black" panose="00000A00000000000000" pitchFamily="2" charset="-52"/>
              </a:rPr>
              <a:t>Екатерина</a:t>
            </a:r>
            <a:r>
              <a:rPr lang="ru-RU" b="0" i="0" dirty="0">
                <a:solidFill>
                  <a:schemeClr val="bg1"/>
                </a:solidFill>
                <a:effectLst/>
                <a:latin typeface="Montserrat Black" panose="00000A00000000000000" pitchFamily="2" charset="-52"/>
              </a:rPr>
              <a:t> </a:t>
            </a:r>
            <a:r>
              <a:rPr lang="ru-RU" b="1" i="0" dirty="0">
                <a:solidFill>
                  <a:schemeClr val="bg1"/>
                </a:solidFill>
                <a:effectLst/>
                <a:latin typeface="Montserrat Black" panose="00000A00000000000000" pitchFamily="2" charset="-52"/>
              </a:rPr>
              <a:t>I</a:t>
            </a:r>
            <a:r>
              <a:rPr lang="ru-RU" b="0" i="0" dirty="0">
                <a:solidFill>
                  <a:schemeClr val="bg1"/>
                </a:solidFill>
                <a:effectLst/>
                <a:latin typeface="Montserrat Black" panose="00000A00000000000000" pitchFamily="2" charset="-52"/>
              </a:rPr>
              <a:t> (1684-1727) — до 1706 г. Марта Самуиловна Скавронская, затем крещена в православии как Екатерина Алексеевна; жена Петра I; первая императрица России с 1725 по 1727 годы.</a:t>
            </a:r>
            <a:endParaRPr lang="ru-RU" dirty="0">
              <a:solidFill>
                <a:schemeClr val="bg1"/>
              </a:solidFill>
              <a:latin typeface="Montserrat Black" panose="00000A00000000000000" pitchFamily="2" charset="-52"/>
            </a:endParaRPr>
          </a:p>
        </p:txBody>
      </p:sp>
    </p:spTree>
    <p:extLst>
      <p:ext uri="{BB962C8B-B14F-4D97-AF65-F5344CB8AC3E}">
        <p14:creationId xmlns:p14="http://schemas.microsoft.com/office/powerpoint/2010/main" val="352493842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5D56184-BC12-4D74-8178-1FA3450F3C76}"/>
              </a:ext>
            </a:extLst>
          </p:cNvPr>
          <p:cNvPicPr>
            <a:picLocks noChangeAspect="1" noChangeArrowheads="1"/>
          </p:cNvPicPr>
          <p:nvPr/>
        </p:nvPicPr>
        <p:blipFill>
          <a:blip r:embed="rId2">
            <a:clrChange>
              <a:clrFrom>
                <a:srgbClr val="E1CFC5"/>
              </a:clrFrom>
              <a:clrTo>
                <a:srgbClr val="E1CFC5">
                  <a:alpha val="0"/>
                </a:srgbClr>
              </a:clrTo>
            </a:clrChange>
            <a:extLst>
              <a:ext uri="{28A0092B-C50C-407E-A947-70E740481C1C}">
                <a14:useLocalDpi xmlns:a14="http://schemas.microsoft.com/office/drawing/2010/main" val="0"/>
              </a:ext>
            </a:extLst>
          </a:blip>
          <a:srcRect/>
          <a:stretch>
            <a:fillRect/>
          </a:stretch>
        </p:blipFill>
        <p:spPr bwMode="auto">
          <a:xfrm>
            <a:off x="0" y="0"/>
            <a:ext cx="5459104" cy="330298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Прямая соединительная линия 4">
            <a:extLst>
              <a:ext uri="{FF2B5EF4-FFF2-40B4-BE49-F238E27FC236}">
                <a16:creationId xmlns:a16="http://schemas.microsoft.com/office/drawing/2014/main" id="{77A95C75-9D7E-4D9B-B61B-7F7E8BEA67D0}"/>
              </a:ext>
            </a:extLst>
          </p:cNvPr>
          <p:cNvCxnSpPr>
            <a:cxnSpLocks/>
          </p:cNvCxnSpPr>
          <p:nvPr/>
        </p:nvCxnSpPr>
        <p:spPr>
          <a:xfrm>
            <a:off x="0" y="3302987"/>
            <a:ext cx="12192000" cy="0"/>
          </a:xfrm>
          <a:prstGeom prst="line">
            <a:avLst/>
          </a:prstGeom>
          <a:ln w="76200">
            <a:solidFill>
              <a:srgbClr val="F65208"/>
            </a:solidFill>
          </a:ln>
        </p:spPr>
        <p:style>
          <a:lnRef idx="1">
            <a:schemeClr val="accent1"/>
          </a:lnRef>
          <a:fillRef idx="0">
            <a:schemeClr val="accent1"/>
          </a:fillRef>
          <a:effectRef idx="0">
            <a:schemeClr val="accent1"/>
          </a:effectRef>
          <a:fontRef idx="minor">
            <a:schemeClr val="tx1"/>
          </a:fontRef>
        </p:style>
      </p:cxnSp>
      <p:cxnSp>
        <p:nvCxnSpPr>
          <p:cNvPr id="8" name="Прямая соединительная линия 7">
            <a:extLst>
              <a:ext uri="{FF2B5EF4-FFF2-40B4-BE49-F238E27FC236}">
                <a16:creationId xmlns:a16="http://schemas.microsoft.com/office/drawing/2014/main" id="{58C20065-499B-433D-8FFE-12CCF9EE1C12}"/>
              </a:ext>
            </a:extLst>
          </p:cNvPr>
          <p:cNvCxnSpPr/>
          <p:nvPr/>
        </p:nvCxnSpPr>
        <p:spPr>
          <a:xfrm>
            <a:off x="5459104" y="0"/>
            <a:ext cx="0" cy="3302987"/>
          </a:xfrm>
          <a:prstGeom prst="line">
            <a:avLst/>
          </a:prstGeom>
          <a:ln w="76200">
            <a:solidFill>
              <a:srgbClr val="F65208"/>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83A8755-4490-489F-9E27-0C5ECB53A754}"/>
              </a:ext>
            </a:extLst>
          </p:cNvPr>
          <p:cNvSpPr txBox="1"/>
          <p:nvPr/>
        </p:nvSpPr>
        <p:spPr>
          <a:xfrm>
            <a:off x="5982271" y="1086289"/>
            <a:ext cx="6121020" cy="1077218"/>
          </a:xfrm>
          <a:prstGeom prst="rect">
            <a:avLst/>
          </a:prstGeom>
          <a:noFill/>
        </p:spPr>
        <p:txBody>
          <a:bodyPr wrap="square">
            <a:spAutoFit/>
          </a:bodyPr>
          <a:lstStyle/>
          <a:p>
            <a:pPr algn="ctr"/>
            <a:r>
              <a:rPr lang="ru-RU" sz="3200" b="1" dirty="0">
                <a:solidFill>
                  <a:schemeClr val="bg1"/>
                </a:solidFill>
                <a:latin typeface="Montserrat Black" panose="00000A00000000000000" pitchFamily="2" charset="-52"/>
              </a:rPr>
              <a:t>Л</a:t>
            </a:r>
            <a:r>
              <a:rPr lang="ru-RU" sz="3200" b="1" dirty="0">
                <a:solidFill>
                  <a:schemeClr val="bg1"/>
                </a:solidFill>
                <a:effectLst/>
                <a:latin typeface="Montserrat Black" panose="00000A00000000000000" pitchFamily="2" charset="-52"/>
              </a:rPr>
              <a:t>ифляндская </a:t>
            </a:r>
            <a:r>
              <a:rPr lang="ru-RU" sz="3200" b="1" dirty="0">
                <a:solidFill>
                  <a:srgbClr val="F65208"/>
                </a:solidFill>
                <a:effectLst/>
                <a:latin typeface="Montserrat Black" panose="00000A00000000000000" pitchFamily="2" charset="-52"/>
              </a:rPr>
              <a:t>золушка</a:t>
            </a:r>
            <a:r>
              <a:rPr lang="ru-RU" sz="3200" b="1" dirty="0">
                <a:solidFill>
                  <a:schemeClr val="bg1"/>
                </a:solidFill>
                <a:effectLst/>
                <a:latin typeface="Montserrat Black" panose="00000A00000000000000" pitchFamily="2" charset="-52"/>
              </a:rPr>
              <a:t> </a:t>
            </a:r>
          </a:p>
          <a:p>
            <a:pPr algn="ctr"/>
            <a:r>
              <a:rPr lang="ru-RU" sz="3200" b="1" dirty="0">
                <a:solidFill>
                  <a:schemeClr val="bg1"/>
                </a:solidFill>
                <a:effectLst/>
                <a:latin typeface="Montserrat Black" panose="00000A00000000000000" pitchFamily="2" charset="-52"/>
              </a:rPr>
              <a:t>на русском престоле</a:t>
            </a:r>
          </a:p>
        </p:txBody>
      </p:sp>
      <p:cxnSp>
        <p:nvCxnSpPr>
          <p:cNvPr id="12" name="Прямая соединительная линия 11">
            <a:extLst>
              <a:ext uri="{FF2B5EF4-FFF2-40B4-BE49-F238E27FC236}">
                <a16:creationId xmlns:a16="http://schemas.microsoft.com/office/drawing/2014/main" id="{7D4A1833-7176-4C84-9A2B-D14DCE5DA7A0}"/>
              </a:ext>
            </a:extLst>
          </p:cNvPr>
          <p:cNvCxnSpPr/>
          <p:nvPr/>
        </p:nvCxnSpPr>
        <p:spPr>
          <a:xfrm>
            <a:off x="955343" y="4667534"/>
            <a:ext cx="9962866" cy="0"/>
          </a:xfrm>
          <a:prstGeom prst="line">
            <a:avLst/>
          </a:prstGeom>
          <a:ln w="38100">
            <a:solidFill>
              <a:srgbClr val="F65208"/>
            </a:solidFill>
          </a:ln>
        </p:spPr>
        <p:style>
          <a:lnRef idx="1">
            <a:schemeClr val="accent1"/>
          </a:lnRef>
          <a:fillRef idx="0">
            <a:schemeClr val="accent1"/>
          </a:fillRef>
          <a:effectRef idx="0">
            <a:schemeClr val="accent1"/>
          </a:effectRef>
          <a:fontRef idx="minor">
            <a:schemeClr val="tx1"/>
          </a:fontRef>
        </p:style>
      </p:cxnSp>
      <p:sp>
        <p:nvSpPr>
          <p:cNvPr id="13" name="Овал 12">
            <a:extLst>
              <a:ext uri="{FF2B5EF4-FFF2-40B4-BE49-F238E27FC236}">
                <a16:creationId xmlns:a16="http://schemas.microsoft.com/office/drawing/2014/main" id="{C80FB220-A1B4-4601-9EC5-E1BDBE3EE66B}"/>
              </a:ext>
            </a:extLst>
          </p:cNvPr>
          <p:cNvSpPr/>
          <p:nvPr/>
        </p:nvSpPr>
        <p:spPr>
          <a:xfrm>
            <a:off x="953068" y="4408227"/>
            <a:ext cx="641445" cy="586850"/>
          </a:xfrm>
          <a:prstGeom prst="ellipse">
            <a:avLst/>
          </a:prstGeom>
          <a:solidFill>
            <a:srgbClr val="F86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latin typeface="Montserrat Black" panose="00000A00000000000000" pitchFamily="2" charset="-52"/>
              </a:rPr>
              <a:t>1.</a:t>
            </a:r>
          </a:p>
        </p:txBody>
      </p:sp>
      <p:sp>
        <p:nvSpPr>
          <p:cNvPr id="15" name="Овал 14">
            <a:extLst>
              <a:ext uri="{FF2B5EF4-FFF2-40B4-BE49-F238E27FC236}">
                <a16:creationId xmlns:a16="http://schemas.microsoft.com/office/drawing/2014/main" id="{E92C9DB8-7938-458B-8BBE-9842F8A6B928}"/>
              </a:ext>
            </a:extLst>
          </p:cNvPr>
          <p:cNvSpPr/>
          <p:nvPr/>
        </p:nvSpPr>
        <p:spPr>
          <a:xfrm>
            <a:off x="4244452" y="4408227"/>
            <a:ext cx="641445" cy="586850"/>
          </a:xfrm>
          <a:prstGeom prst="ellipse">
            <a:avLst/>
          </a:prstGeom>
          <a:solidFill>
            <a:srgbClr val="F86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latin typeface="Montserrat Black" panose="00000A00000000000000" pitchFamily="2" charset="-52"/>
              </a:rPr>
              <a:t>2.</a:t>
            </a:r>
          </a:p>
        </p:txBody>
      </p:sp>
      <p:sp>
        <p:nvSpPr>
          <p:cNvPr id="16" name="Овал 15">
            <a:extLst>
              <a:ext uri="{FF2B5EF4-FFF2-40B4-BE49-F238E27FC236}">
                <a16:creationId xmlns:a16="http://schemas.microsoft.com/office/drawing/2014/main" id="{BFD00F8B-E67B-4921-8679-76C66D911449}"/>
              </a:ext>
            </a:extLst>
          </p:cNvPr>
          <p:cNvSpPr/>
          <p:nvPr/>
        </p:nvSpPr>
        <p:spPr>
          <a:xfrm>
            <a:off x="10520148" y="4408227"/>
            <a:ext cx="641445" cy="586850"/>
          </a:xfrm>
          <a:prstGeom prst="ellipse">
            <a:avLst/>
          </a:prstGeom>
          <a:solidFill>
            <a:srgbClr val="F86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latin typeface="Montserrat Black" panose="00000A00000000000000" pitchFamily="2" charset="-52"/>
              </a:rPr>
              <a:t>4.</a:t>
            </a:r>
          </a:p>
        </p:txBody>
      </p:sp>
      <p:sp>
        <p:nvSpPr>
          <p:cNvPr id="17" name="Овал 16">
            <a:extLst>
              <a:ext uri="{FF2B5EF4-FFF2-40B4-BE49-F238E27FC236}">
                <a16:creationId xmlns:a16="http://schemas.microsoft.com/office/drawing/2014/main" id="{AB362994-15F3-4A43-9924-C4D13A333F5A}"/>
              </a:ext>
            </a:extLst>
          </p:cNvPr>
          <p:cNvSpPr/>
          <p:nvPr/>
        </p:nvSpPr>
        <p:spPr>
          <a:xfrm>
            <a:off x="7306104" y="4408227"/>
            <a:ext cx="641445" cy="586850"/>
          </a:xfrm>
          <a:prstGeom prst="ellipse">
            <a:avLst/>
          </a:prstGeom>
          <a:solidFill>
            <a:srgbClr val="F86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latin typeface="Montserrat Black" panose="00000A00000000000000" pitchFamily="2" charset="-52"/>
              </a:rPr>
              <a:t>3.</a:t>
            </a:r>
          </a:p>
        </p:txBody>
      </p:sp>
      <p:sp>
        <p:nvSpPr>
          <p:cNvPr id="14" name="Rectangle 3">
            <a:extLst>
              <a:ext uri="{FF2B5EF4-FFF2-40B4-BE49-F238E27FC236}">
                <a16:creationId xmlns:a16="http://schemas.microsoft.com/office/drawing/2014/main" id="{C2EF22F0-A372-4C65-B547-E59DFD42A078}"/>
              </a:ext>
            </a:extLst>
          </p:cNvPr>
          <p:cNvSpPr>
            <a:spLocks noChangeArrowheads="1"/>
          </p:cNvSpPr>
          <p:nvPr/>
        </p:nvSpPr>
        <p:spPr bwMode="auto">
          <a:xfrm>
            <a:off x="5982271" y="5159294"/>
            <a:ext cx="3289110" cy="123110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ru-RU" altLang="ru-RU" sz="1400" dirty="0">
                <a:solidFill>
                  <a:schemeClr val="bg1"/>
                </a:solidFill>
                <a:latin typeface="Montserrat Black" panose="00000A00000000000000" pitchFamily="2" charset="-52"/>
              </a:rPr>
              <a:t>Так-то вы, Евины дочки, делаете над стариками!</a:t>
            </a:r>
            <a:br>
              <a:rPr lang="ru-RU" altLang="ru-RU" sz="1400" dirty="0">
                <a:solidFill>
                  <a:schemeClr val="bg1"/>
                </a:solidFill>
                <a:latin typeface="Montserrat Black" panose="00000A00000000000000" pitchFamily="2" charset="-52"/>
              </a:rPr>
            </a:br>
            <a:r>
              <a:rPr lang="ru-RU" altLang="ru-RU" sz="1400" dirty="0">
                <a:solidFill>
                  <a:schemeClr val="bg1"/>
                </a:solidFill>
                <a:latin typeface="Montserrat Black" panose="00000A00000000000000" pitchFamily="2" charset="-52"/>
              </a:rPr>
              <a:t>(Из письма Петра I к Екатерине)</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18" name="TextBox 17">
            <a:extLst>
              <a:ext uri="{FF2B5EF4-FFF2-40B4-BE49-F238E27FC236}">
                <a16:creationId xmlns:a16="http://schemas.microsoft.com/office/drawing/2014/main" id="{BC7E649E-5399-486E-9F8F-DEAE93CD2383}"/>
              </a:ext>
            </a:extLst>
          </p:cNvPr>
          <p:cNvSpPr txBox="1"/>
          <p:nvPr/>
        </p:nvSpPr>
        <p:spPr>
          <a:xfrm>
            <a:off x="271752" y="5159294"/>
            <a:ext cx="2004075" cy="1200329"/>
          </a:xfrm>
          <a:prstGeom prst="rect">
            <a:avLst/>
          </a:prstGeom>
          <a:noFill/>
        </p:spPr>
        <p:txBody>
          <a:bodyPr wrap="none" rtlCol="0">
            <a:spAutoFit/>
          </a:bodyPr>
          <a:lstStyle/>
          <a:p>
            <a:pPr algn="ctr"/>
            <a:r>
              <a:rPr lang="ru-RU" b="1" dirty="0">
                <a:solidFill>
                  <a:schemeClr val="bg1"/>
                </a:solidFill>
                <a:effectLst/>
                <a:latin typeface="Montserrat Black" panose="00000A00000000000000" pitchFamily="2" charset="-52"/>
              </a:rPr>
              <a:t>Юные годы </a:t>
            </a:r>
          </a:p>
          <a:p>
            <a:pPr algn="ctr"/>
            <a:r>
              <a:rPr lang="ru-RU" b="1" dirty="0">
                <a:solidFill>
                  <a:schemeClr val="bg1"/>
                </a:solidFill>
                <a:effectLst/>
                <a:latin typeface="Montserrat Black" panose="00000A00000000000000" pitchFamily="2" charset="-52"/>
              </a:rPr>
              <a:t>будущей </a:t>
            </a:r>
          </a:p>
          <a:p>
            <a:pPr algn="ctr"/>
            <a:r>
              <a:rPr lang="ru-RU" b="1" dirty="0">
                <a:solidFill>
                  <a:schemeClr val="bg1"/>
                </a:solidFill>
                <a:effectLst/>
                <a:latin typeface="Montserrat Black" panose="00000A00000000000000" pitchFamily="2" charset="-52"/>
              </a:rPr>
              <a:t>императрицы</a:t>
            </a:r>
          </a:p>
          <a:p>
            <a:endParaRPr lang="ru-RU" dirty="0">
              <a:solidFill>
                <a:schemeClr val="bg1"/>
              </a:solidFill>
              <a:latin typeface="Montserrat Black" panose="00000A00000000000000" pitchFamily="2" charset="-52"/>
            </a:endParaRPr>
          </a:p>
        </p:txBody>
      </p:sp>
      <p:sp>
        <p:nvSpPr>
          <p:cNvPr id="21" name="TextBox 20">
            <a:extLst>
              <a:ext uri="{FF2B5EF4-FFF2-40B4-BE49-F238E27FC236}">
                <a16:creationId xmlns:a16="http://schemas.microsoft.com/office/drawing/2014/main" id="{D608B66E-D5E3-456B-AF25-0538C0CEC939}"/>
              </a:ext>
            </a:extLst>
          </p:cNvPr>
          <p:cNvSpPr txBox="1"/>
          <p:nvPr/>
        </p:nvSpPr>
        <p:spPr>
          <a:xfrm>
            <a:off x="9848566" y="5172522"/>
            <a:ext cx="2139286" cy="646331"/>
          </a:xfrm>
          <a:prstGeom prst="rect">
            <a:avLst/>
          </a:prstGeom>
          <a:noFill/>
        </p:spPr>
        <p:txBody>
          <a:bodyPr wrap="square">
            <a:spAutoFit/>
          </a:bodyPr>
          <a:lstStyle/>
          <a:p>
            <a:pPr algn="ctr"/>
            <a:r>
              <a:rPr lang="ru-RU" b="1" dirty="0">
                <a:solidFill>
                  <a:schemeClr val="bg1"/>
                </a:solidFill>
                <a:effectLst/>
                <a:latin typeface="Montserrat Black" panose="00000A00000000000000" pitchFamily="2" charset="-52"/>
              </a:rPr>
              <a:t>Воцарение </a:t>
            </a:r>
          </a:p>
          <a:p>
            <a:pPr algn="ctr"/>
            <a:r>
              <a:rPr lang="ru-RU" b="1" dirty="0">
                <a:solidFill>
                  <a:schemeClr val="bg1"/>
                </a:solidFill>
                <a:effectLst/>
                <a:latin typeface="Montserrat Black" panose="00000A00000000000000" pitchFamily="2" charset="-52"/>
              </a:rPr>
              <a:t>Екатерины </a:t>
            </a:r>
            <a:r>
              <a:rPr lang="en-US" b="1" dirty="0">
                <a:solidFill>
                  <a:schemeClr val="bg1"/>
                </a:solidFill>
                <a:effectLst/>
                <a:latin typeface="Montserrat Black" panose="00000A00000000000000" pitchFamily="2" charset="-52"/>
              </a:rPr>
              <a:t>I</a:t>
            </a:r>
          </a:p>
        </p:txBody>
      </p:sp>
      <p:sp>
        <p:nvSpPr>
          <p:cNvPr id="23" name="TextBox 22">
            <a:extLst>
              <a:ext uri="{FF2B5EF4-FFF2-40B4-BE49-F238E27FC236}">
                <a16:creationId xmlns:a16="http://schemas.microsoft.com/office/drawing/2014/main" id="{28A0D860-BBF2-4B9E-B7E3-70E58D10AC2E}"/>
              </a:ext>
            </a:extLst>
          </p:cNvPr>
          <p:cNvSpPr txBox="1"/>
          <p:nvPr/>
        </p:nvSpPr>
        <p:spPr>
          <a:xfrm>
            <a:off x="3502355" y="5159294"/>
            <a:ext cx="2125638" cy="646331"/>
          </a:xfrm>
          <a:prstGeom prst="rect">
            <a:avLst/>
          </a:prstGeom>
          <a:noFill/>
        </p:spPr>
        <p:txBody>
          <a:bodyPr wrap="square">
            <a:spAutoFit/>
          </a:bodyPr>
          <a:lstStyle/>
          <a:p>
            <a:pPr algn="ctr"/>
            <a:r>
              <a:rPr lang="ru-RU" b="1" i="0" dirty="0">
                <a:solidFill>
                  <a:schemeClr val="bg1"/>
                </a:solidFill>
                <a:effectLst/>
                <a:latin typeface="Montserrat Black" panose="00000A00000000000000" pitchFamily="2" charset="-52"/>
              </a:rPr>
              <a:t>Знакомство с</a:t>
            </a:r>
          </a:p>
          <a:p>
            <a:pPr algn="ctr"/>
            <a:r>
              <a:rPr lang="ru-RU" b="1" i="0" dirty="0">
                <a:solidFill>
                  <a:schemeClr val="bg1"/>
                </a:solidFill>
                <a:effectLst/>
                <a:latin typeface="Montserrat Black" panose="00000A00000000000000" pitchFamily="2" charset="-52"/>
              </a:rPr>
              <a:t> Меншиковым</a:t>
            </a:r>
          </a:p>
        </p:txBody>
      </p:sp>
      <p:sp>
        <p:nvSpPr>
          <p:cNvPr id="25" name="TextBox 24">
            <a:extLst>
              <a:ext uri="{FF2B5EF4-FFF2-40B4-BE49-F238E27FC236}">
                <a16:creationId xmlns:a16="http://schemas.microsoft.com/office/drawing/2014/main" id="{125CE876-58FF-4475-AE5A-E233315FFE4F}"/>
              </a:ext>
            </a:extLst>
          </p:cNvPr>
          <p:cNvSpPr txBox="1"/>
          <p:nvPr/>
        </p:nvSpPr>
        <p:spPr>
          <a:xfrm>
            <a:off x="5871974" y="2097085"/>
            <a:ext cx="6115878" cy="523220"/>
          </a:xfrm>
          <a:prstGeom prst="rect">
            <a:avLst/>
          </a:prstGeom>
          <a:noFill/>
        </p:spPr>
        <p:txBody>
          <a:bodyPr wrap="square">
            <a:spAutoFit/>
          </a:bodyPr>
          <a:lstStyle/>
          <a:p>
            <a:pPr algn="ctr"/>
            <a:r>
              <a:rPr lang="ru-RU" sz="1400" b="1" i="0" dirty="0">
                <a:solidFill>
                  <a:schemeClr val="bg1"/>
                </a:solidFill>
                <a:effectLst/>
                <a:latin typeface="Times New Roman" panose="02020603050405020304" pitchFamily="18" charset="0"/>
              </a:rPr>
              <a:t>(История жизни и смерти Марты Скавронской,</a:t>
            </a:r>
            <a:br>
              <a:rPr lang="ru-RU" sz="1400" b="1" i="0" dirty="0">
                <a:solidFill>
                  <a:schemeClr val="bg1"/>
                </a:solidFill>
                <a:effectLst/>
                <a:latin typeface="Times New Roman" panose="02020603050405020304" pitchFamily="18" charset="0"/>
              </a:rPr>
            </a:br>
            <a:r>
              <a:rPr lang="ru-RU" sz="1400" b="1" i="0" dirty="0">
                <a:solidFill>
                  <a:schemeClr val="bg1"/>
                </a:solidFill>
                <a:effectLst/>
                <a:latin typeface="Times New Roman" panose="02020603050405020304" pitchFamily="18" charset="0"/>
              </a:rPr>
              <a:t>первой российской императрицы Екатерины Алексеевны Романовой)</a:t>
            </a:r>
          </a:p>
        </p:txBody>
      </p:sp>
    </p:spTree>
    <p:extLst>
      <p:ext uri="{BB962C8B-B14F-4D97-AF65-F5344CB8AC3E}">
        <p14:creationId xmlns:p14="http://schemas.microsoft.com/office/powerpoint/2010/main" val="49922963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вал 1">
            <a:extLst>
              <a:ext uri="{FF2B5EF4-FFF2-40B4-BE49-F238E27FC236}">
                <a16:creationId xmlns:a16="http://schemas.microsoft.com/office/drawing/2014/main" id="{73DB0A3C-BDD3-4C2E-BE2B-9C67DECDF79C}"/>
              </a:ext>
            </a:extLst>
          </p:cNvPr>
          <p:cNvSpPr/>
          <p:nvPr/>
        </p:nvSpPr>
        <p:spPr>
          <a:xfrm>
            <a:off x="-463826" y="-477078"/>
            <a:ext cx="1656522" cy="1537252"/>
          </a:xfrm>
          <a:prstGeom prst="ellipse">
            <a:avLst/>
          </a:prstGeom>
          <a:solidFill>
            <a:srgbClr val="F86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Прямоугольник 2">
            <a:extLst>
              <a:ext uri="{FF2B5EF4-FFF2-40B4-BE49-F238E27FC236}">
                <a16:creationId xmlns:a16="http://schemas.microsoft.com/office/drawing/2014/main" id="{8F3742AA-DD50-4DF8-872D-00A86DCE916F}"/>
              </a:ext>
            </a:extLst>
          </p:cNvPr>
          <p:cNvSpPr/>
          <p:nvPr/>
        </p:nvSpPr>
        <p:spPr>
          <a:xfrm>
            <a:off x="7438030" y="-150125"/>
            <a:ext cx="4753970" cy="1210299"/>
          </a:xfrm>
          <a:prstGeom prst="rect">
            <a:avLst/>
          </a:prstGeom>
          <a:solidFill>
            <a:srgbClr val="F86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Овал 4">
            <a:extLst>
              <a:ext uri="{FF2B5EF4-FFF2-40B4-BE49-F238E27FC236}">
                <a16:creationId xmlns:a16="http://schemas.microsoft.com/office/drawing/2014/main" id="{A1372957-BFAC-4F06-AACE-D1E6AA0BC4BC}"/>
              </a:ext>
            </a:extLst>
          </p:cNvPr>
          <p:cNvSpPr/>
          <p:nvPr/>
        </p:nvSpPr>
        <p:spPr>
          <a:xfrm>
            <a:off x="8423141" y="1976750"/>
            <a:ext cx="1034758" cy="1012110"/>
          </a:xfrm>
          <a:prstGeom prst="ellipse">
            <a:avLst/>
          </a:prstGeom>
          <a:solidFill>
            <a:srgbClr val="F86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Равнобедренный треугольник 3">
            <a:extLst>
              <a:ext uri="{FF2B5EF4-FFF2-40B4-BE49-F238E27FC236}">
                <a16:creationId xmlns:a16="http://schemas.microsoft.com/office/drawing/2014/main" id="{3CFA379F-7827-44F6-9EA6-773B25CFA7F9}"/>
              </a:ext>
            </a:extLst>
          </p:cNvPr>
          <p:cNvSpPr/>
          <p:nvPr/>
        </p:nvSpPr>
        <p:spPr>
          <a:xfrm rot="10800000">
            <a:off x="6359856" y="559559"/>
            <a:ext cx="3916908" cy="2715904"/>
          </a:xfrm>
          <a:prstGeom prst="triangle">
            <a:avLst/>
          </a:prstGeom>
          <a:blipFill dpi="0" rotWithShape="0">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TextBox 5">
            <a:extLst>
              <a:ext uri="{FF2B5EF4-FFF2-40B4-BE49-F238E27FC236}">
                <a16:creationId xmlns:a16="http://schemas.microsoft.com/office/drawing/2014/main" id="{32B197E9-40F9-49D5-BBA5-547EF3BDA703}"/>
              </a:ext>
            </a:extLst>
          </p:cNvPr>
          <p:cNvSpPr txBox="1"/>
          <p:nvPr/>
        </p:nvSpPr>
        <p:spPr>
          <a:xfrm>
            <a:off x="928047" y="1976750"/>
            <a:ext cx="4472699" cy="830997"/>
          </a:xfrm>
          <a:prstGeom prst="rect">
            <a:avLst/>
          </a:prstGeom>
          <a:noFill/>
        </p:spPr>
        <p:txBody>
          <a:bodyPr wrap="none" rtlCol="0">
            <a:spAutoFit/>
          </a:bodyPr>
          <a:lstStyle/>
          <a:p>
            <a:r>
              <a:rPr lang="ru-RU" sz="2400" dirty="0">
                <a:solidFill>
                  <a:schemeClr val="bg1"/>
                </a:solidFill>
                <a:latin typeface="Montserrat Black" panose="00000A00000000000000" pitchFamily="2" charset="-52"/>
              </a:rPr>
              <a:t>Каковы </a:t>
            </a:r>
            <a:r>
              <a:rPr lang="ru-RU" sz="2400" dirty="0">
                <a:solidFill>
                  <a:srgbClr val="F86B2C"/>
                </a:solidFill>
                <a:latin typeface="Montserrat Black" panose="00000A00000000000000" pitchFamily="2" charset="-52"/>
              </a:rPr>
              <a:t>результаты </a:t>
            </a:r>
          </a:p>
          <a:p>
            <a:r>
              <a:rPr lang="ru-RU" sz="2400" dirty="0">
                <a:solidFill>
                  <a:srgbClr val="F86B2C"/>
                </a:solidFill>
                <a:latin typeface="Montserrat Black" panose="00000A00000000000000" pitchFamily="2" charset="-52"/>
              </a:rPr>
              <a:t>правления </a:t>
            </a:r>
            <a:r>
              <a:rPr lang="ru-RU" sz="2400" dirty="0">
                <a:solidFill>
                  <a:schemeClr val="bg1"/>
                </a:solidFill>
                <a:latin typeface="Montserrat Black" panose="00000A00000000000000" pitchFamily="2" charset="-52"/>
              </a:rPr>
              <a:t>Екатерины </a:t>
            </a:r>
            <a:r>
              <a:rPr lang="en-US" sz="2400" dirty="0">
                <a:solidFill>
                  <a:schemeClr val="bg1"/>
                </a:solidFill>
                <a:latin typeface="Montserrat Black" panose="00000A00000000000000" pitchFamily="2" charset="-52"/>
              </a:rPr>
              <a:t>I</a:t>
            </a:r>
            <a:r>
              <a:rPr lang="ru-RU" sz="2400" dirty="0">
                <a:solidFill>
                  <a:schemeClr val="bg1"/>
                </a:solidFill>
                <a:latin typeface="Montserrat Black" panose="00000A00000000000000" pitchFamily="2" charset="-52"/>
              </a:rPr>
              <a:t>?</a:t>
            </a:r>
          </a:p>
        </p:txBody>
      </p:sp>
      <p:cxnSp>
        <p:nvCxnSpPr>
          <p:cNvPr id="8" name="Прямая соединительная линия 7">
            <a:extLst>
              <a:ext uri="{FF2B5EF4-FFF2-40B4-BE49-F238E27FC236}">
                <a16:creationId xmlns:a16="http://schemas.microsoft.com/office/drawing/2014/main" id="{953490EF-8463-482C-BEAB-FEF6F7CE0DF0}"/>
              </a:ext>
            </a:extLst>
          </p:cNvPr>
          <p:cNvCxnSpPr/>
          <p:nvPr/>
        </p:nvCxnSpPr>
        <p:spPr>
          <a:xfrm>
            <a:off x="1064525" y="3698544"/>
            <a:ext cx="0" cy="2524835"/>
          </a:xfrm>
          <a:prstGeom prst="line">
            <a:avLst/>
          </a:prstGeom>
          <a:ln w="57150">
            <a:solidFill>
              <a:srgbClr val="F65208"/>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194CB87-8A71-40C7-B609-91A2D4407F8B}"/>
              </a:ext>
            </a:extLst>
          </p:cNvPr>
          <p:cNvSpPr txBox="1"/>
          <p:nvPr/>
        </p:nvSpPr>
        <p:spPr>
          <a:xfrm>
            <a:off x="1342821" y="3829882"/>
            <a:ext cx="5289991" cy="2262158"/>
          </a:xfrm>
          <a:prstGeom prst="rect">
            <a:avLst/>
          </a:prstGeom>
          <a:noFill/>
        </p:spPr>
        <p:txBody>
          <a:bodyPr wrap="square" rtlCol="0">
            <a:spAutoFit/>
          </a:bodyPr>
          <a:lstStyle/>
          <a:p>
            <a:pPr marL="342900" indent="-342900">
              <a:spcAft>
                <a:spcPts val="600"/>
              </a:spcAft>
              <a:buFont typeface="+mj-lt"/>
              <a:buAutoNum type="arabicPeriod"/>
            </a:pPr>
            <a:r>
              <a:rPr lang="ru-RU" b="0" i="0" dirty="0">
                <a:solidFill>
                  <a:schemeClr val="bg1"/>
                </a:solidFill>
                <a:effectLst/>
                <a:latin typeface="Montserrat Black" panose="00000A00000000000000" pitchFamily="2" charset="-52"/>
              </a:rPr>
              <a:t>официальное открытие Академии наук (1725) </a:t>
            </a:r>
          </a:p>
          <a:p>
            <a:pPr marL="342900" indent="-342900">
              <a:spcAft>
                <a:spcPts val="600"/>
              </a:spcAft>
              <a:buFont typeface="+mj-lt"/>
              <a:buAutoNum type="arabicPeriod"/>
            </a:pPr>
            <a:r>
              <a:rPr lang="ru-RU" b="0" i="0" dirty="0">
                <a:solidFill>
                  <a:schemeClr val="bg1"/>
                </a:solidFill>
                <a:effectLst/>
                <a:latin typeface="Montserrat Black" panose="00000A00000000000000" pitchFamily="2" charset="-52"/>
              </a:rPr>
              <a:t>отправлена первой экспедиция В. Беринга на Камчатку</a:t>
            </a:r>
          </a:p>
          <a:p>
            <a:pPr marL="342900" indent="-342900">
              <a:spcAft>
                <a:spcPts val="600"/>
              </a:spcAft>
              <a:buFont typeface="+mj-lt"/>
              <a:buAutoNum type="arabicPeriod"/>
            </a:pPr>
            <a:r>
              <a:rPr lang="ru-RU" dirty="0">
                <a:solidFill>
                  <a:schemeClr val="bg1"/>
                </a:solidFill>
                <a:latin typeface="Montserrat Black" panose="00000A00000000000000" pitchFamily="2" charset="-52"/>
              </a:rPr>
              <a:t>ликвидация </a:t>
            </a:r>
            <a:r>
              <a:rPr lang="ru-RU" b="0" i="0" dirty="0">
                <a:solidFill>
                  <a:schemeClr val="bg1"/>
                </a:solidFill>
                <a:effectLst/>
                <a:latin typeface="Montserrat Black" panose="00000A00000000000000" pitchFamily="2" charset="-52"/>
              </a:rPr>
              <a:t>тайной канцелярии</a:t>
            </a:r>
          </a:p>
          <a:p>
            <a:pPr marL="342900" indent="-342900">
              <a:spcAft>
                <a:spcPts val="600"/>
              </a:spcAft>
              <a:buFont typeface="+mj-lt"/>
              <a:buAutoNum type="arabicPeriod"/>
            </a:pPr>
            <a:r>
              <a:rPr lang="ru-RU" dirty="0">
                <a:solidFill>
                  <a:schemeClr val="bg1"/>
                </a:solidFill>
                <a:latin typeface="Montserrat Black" panose="00000A00000000000000" pitchFamily="2" charset="-52"/>
              </a:rPr>
              <a:t>благоустройство Санкт - Петербурга</a:t>
            </a:r>
          </a:p>
        </p:txBody>
      </p:sp>
      <p:cxnSp>
        <p:nvCxnSpPr>
          <p:cNvPr id="15" name="Прямая соединительная линия 14">
            <a:extLst>
              <a:ext uri="{FF2B5EF4-FFF2-40B4-BE49-F238E27FC236}">
                <a16:creationId xmlns:a16="http://schemas.microsoft.com/office/drawing/2014/main" id="{CD099B2C-99A0-4D7B-BE6D-6CF5AA955446}"/>
              </a:ext>
            </a:extLst>
          </p:cNvPr>
          <p:cNvCxnSpPr/>
          <p:nvPr/>
        </p:nvCxnSpPr>
        <p:spPr>
          <a:xfrm>
            <a:off x="6635086" y="3698543"/>
            <a:ext cx="0" cy="2524835"/>
          </a:xfrm>
          <a:prstGeom prst="line">
            <a:avLst/>
          </a:prstGeom>
          <a:ln w="57150">
            <a:solidFill>
              <a:srgbClr val="F65208"/>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B02CA87-1804-44FC-B286-8B04F01226B7}"/>
              </a:ext>
            </a:extLst>
          </p:cNvPr>
          <p:cNvSpPr txBox="1"/>
          <p:nvPr/>
        </p:nvSpPr>
        <p:spPr>
          <a:xfrm>
            <a:off x="7174175" y="3602397"/>
            <a:ext cx="3916908" cy="2538515"/>
          </a:xfrm>
          <a:prstGeom prst="rect">
            <a:avLst/>
          </a:prstGeom>
          <a:noFill/>
        </p:spPr>
        <p:txBody>
          <a:bodyPr wrap="square">
            <a:spAutoFit/>
          </a:bodyPr>
          <a:lstStyle/>
          <a:p>
            <a:pPr algn="ctr">
              <a:lnSpc>
                <a:spcPct val="150000"/>
              </a:lnSpc>
              <a:spcAft>
                <a:spcPts val="800"/>
              </a:spcAft>
            </a:pPr>
            <a:r>
              <a:rPr lang="ru-RU" sz="1800" dirty="0">
                <a:solidFill>
                  <a:schemeClr val="bg1"/>
                </a:solidFill>
                <a:effectLst/>
                <a:latin typeface="Montserrat Black" panose="00000A00000000000000" pitchFamily="2" charset="-52"/>
                <a:ea typeface="Calibri" panose="020F0502020204030204" pitchFamily="34" charset="0"/>
                <a:cs typeface="Times New Roman" panose="02020603050405020304" pitchFamily="18" charset="0"/>
              </a:rPr>
              <a:t>«Её царствование, к счастью для России, продолжалось только двадцать шесть месяцев», - писал историк </a:t>
            </a:r>
            <a:r>
              <a:rPr lang="ru-RU" sz="1800" dirty="0" err="1">
                <a:solidFill>
                  <a:schemeClr val="bg1"/>
                </a:solidFill>
                <a:effectLst/>
                <a:latin typeface="Montserrat Black" panose="00000A00000000000000" pitchFamily="2" charset="-52"/>
                <a:ea typeface="Calibri" panose="020F0502020204030204" pitchFamily="34" charset="0"/>
                <a:cs typeface="Times New Roman" panose="02020603050405020304" pitchFamily="18" charset="0"/>
              </a:rPr>
              <a:t>Валишевский</a:t>
            </a:r>
            <a:r>
              <a:rPr lang="ru-RU" sz="1800" dirty="0">
                <a:solidFill>
                  <a:schemeClr val="bg1"/>
                </a:solidFill>
                <a:effectLst/>
                <a:latin typeface="Montserrat Black" panose="00000A00000000000000" pitchFamily="2" charset="-52"/>
                <a:ea typeface="Calibri" panose="020F0502020204030204" pitchFamily="34" charset="0"/>
                <a:cs typeface="Times New Roman" panose="02020603050405020304" pitchFamily="18" charset="0"/>
              </a:rPr>
              <a:t>.</a:t>
            </a:r>
            <a:endParaRPr lang="ru-RU" sz="1400" dirty="0">
              <a:solidFill>
                <a:schemeClr val="bg1"/>
              </a:solidFill>
              <a:effectLst/>
              <a:latin typeface="Montserrat Black" panose="00000A00000000000000" pitchFamily="2" charset="-52"/>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5674147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C493E55B-5D94-4FBD-9C98-3910264F2654}"/>
              </a:ext>
            </a:extLst>
          </p:cNvPr>
          <p:cNvSpPr/>
          <p:nvPr/>
        </p:nvSpPr>
        <p:spPr>
          <a:xfrm>
            <a:off x="2419065" y="1472252"/>
            <a:ext cx="7353869" cy="3913495"/>
          </a:xfrm>
          <a:prstGeom prst="rect">
            <a:avLst/>
          </a:prstGeom>
          <a:noFill/>
          <a:ln w="76200">
            <a:solidFill>
              <a:srgbClr val="F652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TextBox 5">
            <a:extLst>
              <a:ext uri="{FF2B5EF4-FFF2-40B4-BE49-F238E27FC236}">
                <a16:creationId xmlns:a16="http://schemas.microsoft.com/office/drawing/2014/main" id="{D53656D6-E2D5-46F4-9C3E-6D2776CD6860}"/>
              </a:ext>
            </a:extLst>
          </p:cNvPr>
          <p:cNvSpPr txBox="1"/>
          <p:nvPr/>
        </p:nvSpPr>
        <p:spPr>
          <a:xfrm>
            <a:off x="2554973" y="1536493"/>
            <a:ext cx="7082051" cy="3785011"/>
          </a:xfrm>
          <a:prstGeom prst="rect">
            <a:avLst/>
          </a:prstGeom>
          <a:noFill/>
        </p:spPr>
        <p:txBody>
          <a:bodyPr wrap="square">
            <a:spAutoFit/>
          </a:bodyPr>
          <a:lstStyle/>
          <a:p>
            <a:pPr indent="450215" algn="ctr">
              <a:lnSpc>
                <a:spcPct val="150000"/>
              </a:lnSpc>
              <a:spcAft>
                <a:spcPts val="800"/>
              </a:spcAft>
            </a:pPr>
            <a:r>
              <a:rPr lang="ru-RU" sz="1800" dirty="0">
                <a:solidFill>
                  <a:schemeClr val="bg1"/>
                </a:solidFill>
                <a:effectLst/>
                <a:latin typeface="Montserrat Black" panose="00000A00000000000000" pitchFamily="2" charset="-52"/>
                <a:ea typeface="Calibri" panose="020F0502020204030204" pitchFamily="34" charset="0"/>
                <a:cs typeface="Times New Roman" panose="02020603050405020304" pitchFamily="18" charset="0"/>
              </a:rPr>
              <a:t>10 апреля 1727 года Екатерина слегла. Причинами послужили лихорадка, затрудненное дыхание, температура, кашель - все признаки тяжелого поражения лёгких. В медицинском заключении написано следующее: «Феба приключилась и повреждение в легком быть надлежало. И мнение дало, что в легком имеет быть </a:t>
            </a:r>
            <a:r>
              <a:rPr lang="ru-RU" sz="1800" dirty="0" err="1">
                <a:solidFill>
                  <a:schemeClr val="bg1"/>
                </a:solidFill>
                <a:effectLst/>
                <a:latin typeface="Montserrat Black" panose="00000A00000000000000" pitchFamily="2" charset="-52"/>
                <a:ea typeface="Calibri" panose="020F0502020204030204" pitchFamily="34" charset="0"/>
                <a:cs typeface="Times New Roman" panose="02020603050405020304" pitchFamily="18" charset="0"/>
              </a:rPr>
              <a:t>фомика</a:t>
            </a:r>
            <a:r>
              <a:rPr lang="ru-RU" sz="1800" dirty="0">
                <a:solidFill>
                  <a:schemeClr val="bg1"/>
                </a:solidFill>
                <a:effectLst/>
                <a:latin typeface="Montserrat Black" panose="00000A00000000000000" pitchFamily="2" charset="-52"/>
                <a:ea typeface="Calibri" panose="020F0502020204030204" pitchFamily="34" charset="0"/>
                <a:cs typeface="Times New Roman" panose="02020603050405020304" pitchFamily="18" charset="0"/>
              </a:rPr>
              <a:t>. И от </a:t>
            </a:r>
            <a:r>
              <a:rPr lang="ru-RU" sz="1800" dirty="0" err="1">
                <a:solidFill>
                  <a:schemeClr val="bg1"/>
                </a:solidFill>
                <a:effectLst/>
                <a:latin typeface="Montserrat Black" panose="00000A00000000000000" pitchFamily="2" charset="-52"/>
                <a:ea typeface="Calibri" panose="020F0502020204030204" pitchFamily="34" charset="0"/>
                <a:cs typeface="Times New Roman" panose="02020603050405020304" pitchFamily="18" charset="0"/>
              </a:rPr>
              <a:t>фомики</a:t>
            </a:r>
            <a:r>
              <a:rPr lang="ru-RU" sz="1800" dirty="0">
                <a:solidFill>
                  <a:schemeClr val="bg1"/>
                </a:solidFill>
                <a:effectLst/>
                <a:latin typeface="Montserrat Black" panose="00000A00000000000000" pitchFamily="2" charset="-52"/>
                <a:ea typeface="Calibri" panose="020F0502020204030204" pitchFamily="34" charset="0"/>
                <a:cs typeface="Times New Roman" panose="02020603050405020304" pitchFamily="18" charset="0"/>
              </a:rPr>
              <a:t> с великим покоем государыня преставилась». </a:t>
            </a:r>
            <a:endParaRPr lang="ru-RU" sz="1400" dirty="0">
              <a:solidFill>
                <a:schemeClr val="bg1"/>
              </a:solidFill>
              <a:effectLst/>
              <a:latin typeface="Montserrat Black" panose="00000A00000000000000" pitchFamily="2" charset="-52"/>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27456754"/>
      </p:ext>
    </p:extLst>
  </p:cSld>
  <p:clrMapOvr>
    <a:masterClrMapping/>
  </p:clrMapOvr>
  <p:transition spd="slow">
    <p:push dir="u"/>
  </p:transition>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1010</TotalTime>
  <Words>1851</Words>
  <Application>Microsoft Office PowerPoint</Application>
  <PresentationFormat>Широкоэкранный</PresentationFormat>
  <Paragraphs>112</Paragraphs>
  <Slides>26</Slides>
  <Notes>0</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26</vt:i4>
      </vt:variant>
    </vt:vector>
  </HeadingPairs>
  <TitlesOfParts>
    <vt:vector size="32" baseType="lpstr">
      <vt:lpstr>Calibri Light</vt:lpstr>
      <vt:lpstr>Montserrat Black</vt:lpstr>
      <vt:lpstr>Times New Roman</vt:lpstr>
      <vt:lpstr>Calibri</vt:lpstr>
      <vt:lpstr>Arial</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Валерия Лавренова</dc:creator>
  <cp:lastModifiedBy>Валерия Лавренова</cp:lastModifiedBy>
  <cp:revision>57</cp:revision>
  <dcterms:created xsi:type="dcterms:W3CDTF">2022-02-14T14:34:21Z</dcterms:created>
  <dcterms:modified xsi:type="dcterms:W3CDTF">2022-03-29T18:20:13Z</dcterms:modified>
</cp:coreProperties>
</file>